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0" r:id="rId13"/>
    <p:sldId id="270" r:id="rId14"/>
    <p:sldId id="281" r:id="rId15"/>
    <p:sldId id="271" r:id="rId16"/>
    <p:sldId id="272" r:id="rId17"/>
    <p:sldId id="274" r:id="rId18"/>
    <p:sldId id="275" r:id="rId19"/>
    <p:sldId id="267" r:id="rId20"/>
    <p:sldId id="273" r:id="rId21"/>
    <p:sldId id="268" r:id="rId22"/>
    <p:sldId id="282" r:id="rId23"/>
    <p:sldId id="269" r:id="rId24"/>
    <p:sldId id="283" r:id="rId25"/>
    <p:sldId id="276" r:id="rId26"/>
    <p:sldId id="277" r:id="rId27"/>
    <p:sldId id="278" r:id="rId28"/>
    <p:sldId id="279" r:id="rId29"/>
    <p:sldId id="284" r:id="rId30"/>
    <p:sldId id="285" r:id="rId31"/>
    <p:sldId id="286" r:id="rId32"/>
    <p:sldId id="288" r:id="rId33"/>
    <p:sldId id="289" r:id="rId34"/>
    <p:sldId id="290" r:id="rId35"/>
    <p:sldId id="291" r:id="rId36"/>
    <p:sldId id="292" r:id="rId37"/>
    <p:sldId id="293" r:id="rId38"/>
    <p:sldId id="294" r:id="rId39"/>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DFC77740-3FC2-4929-BD1B-4EA31D6FE2AD}" type="datetimeFigureOut">
              <a:rPr lang="ar-IQ" smtClean="0"/>
              <a:t>5/14/1442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07F4A99-7D07-4D46-9A4D-68719E637BDB}" type="slidenum">
              <a:rPr lang="ar-IQ" smtClean="0"/>
              <a:t>‹#›</a:t>
            </a:fld>
            <a:endParaRPr lang="ar-IQ"/>
          </a:p>
        </p:txBody>
      </p:sp>
    </p:spTree>
    <p:extLst>
      <p:ext uri="{BB962C8B-B14F-4D97-AF65-F5344CB8AC3E}">
        <p14:creationId xmlns:p14="http://schemas.microsoft.com/office/powerpoint/2010/main" val="1773837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FC77740-3FC2-4929-BD1B-4EA31D6FE2AD}" type="datetimeFigureOut">
              <a:rPr lang="ar-IQ" smtClean="0"/>
              <a:t>5/14/1442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07F4A99-7D07-4D46-9A4D-68719E637BDB}" type="slidenum">
              <a:rPr lang="ar-IQ" smtClean="0"/>
              <a:t>‹#›</a:t>
            </a:fld>
            <a:endParaRPr lang="ar-IQ"/>
          </a:p>
        </p:txBody>
      </p:sp>
    </p:spTree>
    <p:extLst>
      <p:ext uri="{BB962C8B-B14F-4D97-AF65-F5344CB8AC3E}">
        <p14:creationId xmlns:p14="http://schemas.microsoft.com/office/powerpoint/2010/main" val="11328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FC77740-3FC2-4929-BD1B-4EA31D6FE2AD}" type="datetimeFigureOut">
              <a:rPr lang="ar-IQ" smtClean="0"/>
              <a:t>5/14/1442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07F4A99-7D07-4D46-9A4D-68719E637BDB}" type="slidenum">
              <a:rPr lang="ar-IQ" smtClean="0"/>
              <a:t>‹#›</a:t>
            </a:fld>
            <a:endParaRPr lang="ar-IQ"/>
          </a:p>
        </p:txBody>
      </p:sp>
    </p:spTree>
    <p:extLst>
      <p:ext uri="{BB962C8B-B14F-4D97-AF65-F5344CB8AC3E}">
        <p14:creationId xmlns:p14="http://schemas.microsoft.com/office/powerpoint/2010/main" val="65615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FC77740-3FC2-4929-BD1B-4EA31D6FE2AD}" type="datetimeFigureOut">
              <a:rPr lang="ar-IQ" smtClean="0"/>
              <a:t>5/14/1442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07F4A99-7D07-4D46-9A4D-68719E637BDB}" type="slidenum">
              <a:rPr lang="ar-IQ" smtClean="0"/>
              <a:t>‹#›</a:t>
            </a:fld>
            <a:endParaRPr lang="ar-IQ"/>
          </a:p>
        </p:txBody>
      </p:sp>
    </p:spTree>
    <p:extLst>
      <p:ext uri="{BB962C8B-B14F-4D97-AF65-F5344CB8AC3E}">
        <p14:creationId xmlns:p14="http://schemas.microsoft.com/office/powerpoint/2010/main" val="113803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77740-3FC2-4929-BD1B-4EA31D6FE2AD}" type="datetimeFigureOut">
              <a:rPr lang="ar-IQ" smtClean="0"/>
              <a:t>5/14/1442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07F4A99-7D07-4D46-9A4D-68719E637BDB}" type="slidenum">
              <a:rPr lang="ar-IQ" smtClean="0"/>
              <a:t>‹#›</a:t>
            </a:fld>
            <a:endParaRPr lang="ar-IQ"/>
          </a:p>
        </p:txBody>
      </p:sp>
    </p:spTree>
    <p:extLst>
      <p:ext uri="{BB962C8B-B14F-4D97-AF65-F5344CB8AC3E}">
        <p14:creationId xmlns:p14="http://schemas.microsoft.com/office/powerpoint/2010/main" val="281850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DFC77740-3FC2-4929-BD1B-4EA31D6FE2AD}" type="datetimeFigureOut">
              <a:rPr lang="ar-IQ" smtClean="0"/>
              <a:t>5/14/1442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07F4A99-7D07-4D46-9A4D-68719E637BDB}" type="slidenum">
              <a:rPr lang="ar-IQ" smtClean="0"/>
              <a:t>‹#›</a:t>
            </a:fld>
            <a:endParaRPr lang="ar-IQ"/>
          </a:p>
        </p:txBody>
      </p:sp>
    </p:spTree>
    <p:extLst>
      <p:ext uri="{BB962C8B-B14F-4D97-AF65-F5344CB8AC3E}">
        <p14:creationId xmlns:p14="http://schemas.microsoft.com/office/powerpoint/2010/main" val="272729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DFC77740-3FC2-4929-BD1B-4EA31D6FE2AD}" type="datetimeFigureOut">
              <a:rPr lang="ar-IQ" smtClean="0"/>
              <a:t>5/14/1442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07F4A99-7D07-4D46-9A4D-68719E637BDB}" type="slidenum">
              <a:rPr lang="ar-IQ" smtClean="0"/>
              <a:t>‹#›</a:t>
            </a:fld>
            <a:endParaRPr lang="ar-IQ"/>
          </a:p>
        </p:txBody>
      </p:sp>
    </p:spTree>
    <p:extLst>
      <p:ext uri="{BB962C8B-B14F-4D97-AF65-F5344CB8AC3E}">
        <p14:creationId xmlns:p14="http://schemas.microsoft.com/office/powerpoint/2010/main" val="4071476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DFC77740-3FC2-4929-BD1B-4EA31D6FE2AD}" type="datetimeFigureOut">
              <a:rPr lang="ar-IQ" smtClean="0"/>
              <a:t>5/14/1442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07F4A99-7D07-4D46-9A4D-68719E637BDB}" type="slidenum">
              <a:rPr lang="ar-IQ" smtClean="0"/>
              <a:t>‹#›</a:t>
            </a:fld>
            <a:endParaRPr lang="ar-IQ"/>
          </a:p>
        </p:txBody>
      </p:sp>
    </p:spTree>
    <p:extLst>
      <p:ext uri="{BB962C8B-B14F-4D97-AF65-F5344CB8AC3E}">
        <p14:creationId xmlns:p14="http://schemas.microsoft.com/office/powerpoint/2010/main" val="231878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77740-3FC2-4929-BD1B-4EA31D6FE2AD}" type="datetimeFigureOut">
              <a:rPr lang="ar-IQ" smtClean="0"/>
              <a:t>5/14/1442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07F4A99-7D07-4D46-9A4D-68719E637BDB}" type="slidenum">
              <a:rPr lang="ar-IQ" smtClean="0"/>
              <a:t>‹#›</a:t>
            </a:fld>
            <a:endParaRPr lang="ar-IQ"/>
          </a:p>
        </p:txBody>
      </p:sp>
    </p:spTree>
    <p:extLst>
      <p:ext uri="{BB962C8B-B14F-4D97-AF65-F5344CB8AC3E}">
        <p14:creationId xmlns:p14="http://schemas.microsoft.com/office/powerpoint/2010/main" val="353366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77740-3FC2-4929-BD1B-4EA31D6FE2AD}" type="datetimeFigureOut">
              <a:rPr lang="ar-IQ" smtClean="0"/>
              <a:t>5/14/1442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07F4A99-7D07-4D46-9A4D-68719E637BDB}" type="slidenum">
              <a:rPr lang="ar-IQ" smtClean="0"/>
              <a:t>‹#›</a:t>
            </a:fld>
            <a:endParaRPr lang="ar-IQ"/>
          </a:p>
        </p:txBody>
      </p:sp>
    </p:spTree>
    <p:extLst>
      <p:ext uri="{BB962C8B-B14F-4D97-AF65-F5344CB8AC3E}">
        <p14:creationId xmlns:p14="http://schemas.microsoft.com/office/powerpoint/2010/main" val="50914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77740-3FC2-4929-BD1B-4EA31D6FE2AD}" type="datetimeFigureOut">
              <a:rPr lang="ar-IQ" smtClean="0"/>
              <a:t>5/14/1442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07F4A99-7D07-4D46-9A4D-68719E637BDB}" type="slidenum">
              <a:rPr lang="ar-IQ" smtClean="0"/>
              <a:t>‹#›</a:t>
            </a:fld>
            <a:endParaRPr lang="ar-IQ"/>
          </a:p>
        </p:txBody>
      </p:sp>
    </p:spTree>
    <p:extLst>
      <p:ext uri="{BB962C8B-B14F-4D97-AF65-F5344CB8AC3E}">
        <p14:creationId xmlns:p14="http://schemas.microsoft.com/office/powerpoint/2010/main" val="395194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C77740-3FC2-4929-BD1B-4EA31D6FE2AD}" type="datetimeFigureOut">
              <a:rPr lang="ar-IQ" smtClean="0"/>
              <a:t>5/14/1442</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07F4A99-7D07-4D46-9A4D-68719E637BDB}" type="slidenum">
              <a:rPr lang="ar-IQ" smtClean="0"/>
              <a:t>‹#›</a:t>
            </a:fld>
            <a:endParaRPr lang="ar-IQ"/>
          </a:p>
        </p:txBody>
      </p:sp>
    </p:spTree>
    <p:extLst>
      <p:ext uri="{BB962C8B-B14F-4D97-AF65-F5344CB8AC3E}">
        <p14:creationId xmlns:p14="http://schemas.microsoft.com/office/powerpoint/2010/main" val="652601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smtClean="0">
                <a:solidFill>
                  <a:srgbClr val="FF0000"/>
                </a:solidFill>
              </a:rPr>
              <a:t>Bone marrow and hemopoiesis</a:t>
            </a:r>
            <a:endParaRPr lang="ar-IQ" sz="8000" b="1" dirty="0">
              <a:solidFill>
                <a:srgbClr val="FF0000"/>
              </a:solidFill>
            </a:endParaRPr>
          </a:p>
        </p:txBody>
      </p:sp>
      <p:sp>
        <p:nvSpPr>
          <p:cNvPr id="3" name="Subtitle 2"/>
          <p:cNvSpPr>
            <a:spLocks noGrp="1"/>
          </p:cNvSpPr>
          <p:nvPr>
            <p:ph type="subTitle" idx="1"/>
          </p:nvPr>
        </p:nvSpPr>
        <p:spPr>
          <a:xfrm>
            <a:off x="1524000" y="4288664"/>
            <a:ext cx="9144000" cy="2021983"/>
          </a:xfrm>
        </p:spPr>
        <p:txBody>
          <a:bodyPr>
            <a:normAutofit/>
          </a:bodyPr>
          <a:lstStyle/>
          <a:p>
            <a:r>
              <a:rPr lang="en-US" sz="3200" b="1" dirty="0" smtClean="0"/>
              <a:t>Dr. Ali Khazaal Jumaa</a:t>
            </a:r>
          </a:p>
          <a:p>
            <a:r>
              <a:rPr lang="en-US" sz="3200" b="1" dirty="0" smtClean="0"/>
              <a:t>F.I.B.M.S (Internal Medicine)</a:t>
            </a:r>
          </a:p>
          <a:p>
            <a:r>
              <a:rPr lang="en-US" sz="3200" b="1" dirty="0" smtClean="0"/>
              <a:t>F.I.B.M.S (Clinical Hematology)</a:t>
            </a:r>
            <a:endParaRPr lang="ar-IQ" sz="3200" b="1" dirty="0"/>
          </a:p>
        </p:txBody>
      </p:sp>
    </p:spTree>
    <p:extLst>
      <p:ext uri="{BB962C8B-B14F-4D97-AF65-F5344CB8AC3E}">
        <p14:creationId xmlns:p14="http://schemas.microsoft.com/office/powerpoint/2010/main" val="2323439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6040192"/>
          </a:xfrm>
        </p:spPr>
        <p:txBody>
          <a:bodyPr>
            <a:normAutofit/>
          </a:bodyPr>
          <a:lstStyle/>
          <a:p>
            <a:pPr marL="0" indent="0" algn="l" rtl="0">
              <a:buNone/>
            </a:pPr>
            <a:r>
              <a:rPr lang="en-US" sz="3600" b="1" dirty="0" smtClean="0">
                <a:solidFill>
                  <a:srgbClr val="FF0000"/>
                </a:solidFill>
              </a:rPr>
              <a:t>Blood</a:t>
            </a:r>
          </a:p>
          <a:p>
            <a:pPr marL="0" indent="0" algn="l" rtl="0">
              <a:buNone/>
            </a:pPr>
            <a:endParaRPr lang="en-US" dirty="0"/>
          </a:p>
          <a:p>
            <a:pPr marL="0" indent="0" algn="l" rtl="0">
              <a:buNone/>
            </a:pPr>
            <a:r>
              <a:rPr lang="en-US" dirty="0" smtClean="0"/>
              <a:t>Blood is a bright to dark red, viscous, slightly alkaline (pH 7.4) fluid that accounts for approximately 7% of the total body weight. </a:t>
            </a:r>
          </a:p>
          <a:p>
            <a:pPr marL="0" indent="0" algn="l" rtl="0">
              <a:buNone/>
            </a:pPr>
            <a:r>
              <a:rPr lang="en-US" dirty="0" smtClean="0"/>
              <a:t>The total volume of blood of an average adult is about 5 L, and it circulates throughout the body within the confines of the circulatory system. </a:t>
            </a:r>
          </a:p>
          <a:p>
            <a:pPr marL="0" indent="0" algn="l" rtl="0">
              <a:buNone/>
            </a:pPr>
            <a:r>
              <a:rPr lang="en-US" dirty="0" smtClean="0"/>
              <a:t>Blood is a specialized connective tissue composed of </a:t>
            </a:r>
            <a:r>
              <a:rPr lang="en-US" b="1" dirty="0" smtClean="0"/>
              <a:t>cellular elements</a:t>
            </a:r>
            <a:r>
              <a:rPr lang="en-US" dirty="0" smtClean="0"/>
              <a:t>—red blood cells (RBCs; erythrocytes), white blood cells (WBCs; leukocytes), and platelets—suspended in a fluid component (the extracellular matrix), known as </a:t>
            </a:r>
            <a:r>
              <a:rPr lang="en-US" b="1" dirty="0" smtClean="0"/>
              <a:t>plasma</a:t>
            </a:r>
            <a:r>
              <a:rPr lang="en-US" dirty="0" smtClean="0"/>
              <a:t>.</a:t>
            </a:r>
            <a:endParaRPr lang="ar-IQ" dirty="0"/>
          </a:p>
        </p:txBody>
      </p:sp>
    </p:spTree>
    <p:extLst>
      <p:ext uri="{BB962C8B-B14F-4D97-AF65-F5344CB8AC3E}">
        <p14:creationId xmlns:p14="http://schemas.microsoft.com/office/powerpoint/2010/main" val="231869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6130344"/>
          </a:xfrm>
        </p:spPr>
        <p:txBody>
          <a:bodyPr>
            <a:normAutofit/>
          </a:bodyPr>
          <a:lstStyle/>
          <a:p>
            <a:pPr marL="0" indent="0" algn="l" rtl="0">
              <a:buNone/>
            </a:pPr>
            <a:r>
              <a:rPr lang="en-US" sz="3500" b="1" dirty="0" smtClean="0">
                <a:solidFill>
                  <a:srgbClr val="FF0000"/>
                </a:solidFill>
              </a:rPr>
              <a:t>Plasma</a:t>
            </a:r>
          </a:p>
          <a:p>
            <a:pPr marL="0" indent="0" algn="l" rtl="0">
              <a:buNone/>
            </a:pPr>
            <a:endParaRPr lang="en-US" dirty="0" smtClean="0"/>
          </a:p>
          <a:p>
            <a:pPr marL="0" indent="0" algn="l" rtl="0">
              <a:buNone/>
            </a:pPr>
            <a:r>
              <a:rPr lang="en-US" sz="3200" dirty="0" smtClean="0"/>
              <a:t>Plasma is a yellowish fluid in which cells, organic compounds, and electrolytes are suspended and/or dissolved. During coagulation, some of the clotting factors leave the plasma to become integrated into the clot. The remaining fluid, which no longer has the clotting factors is known as </a:t>
            </a:r>
            <a:r>
              <a:rPr lang="en-US" sz="3200" b="1" dirty="0" smtClean="0"/>
              <a:t>serum</a:t>
            </a:r>
            <a:r>
              <a:rPr lang="en-US" sz="3200" dirty="0" smtClean="0"/>
              <a:t>. The major component of plasma is water, constituting about 90% of its volume. Proteins compose 9%, and inorganic salts, ions, nitrogenous compounds, nutrients, and gases constitute the remaining 1%. </a:t>
            </a:r>
          </a:p>
        </p:txBody>
      </p:sp>
    </p:spTree>
    <p:extLst>
      <p:ext uri="{BB962C8B-B14F-4D97-AF65-F5344CB8AC3E}">
        <p14:creationId xmlns:p14="http://schemas.microsoft.com/office/powerpoint/2010/main" val="202491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713324"/>
          </a:xfrm>
        </p:spPr>
        <p:txBody>
          <a:bodyPr>
            <a:normAutofit lnSpcReduction="10000"/>
          </a:bodyPr>
          <a:lstStyle/>
          <a:p>
            <a:pPr marL="0" indent="0" algn="l" rtl="0">
              <a:buNone/>
            </a:pPr>
            <a:endParaRPr lang="en-US" dirty="0" smtClean="0"/>
          </a:p>
          <a:p>
            <a:pPr marL="0" indent="0" algn="l" rtl="0">
              <a:buNone/>
            </a:pPr>
            <a:r>
              <a:rPr lang="en-US" sz="3200" dirty="0" smtClean="0"/>
              <a:t>   Plasma </a:t>
            </a:r>
            <a:r>
              <a:rPr lang="en-US" sz="3200" dirty="0"/>
              <a:t>leaves the capillaries and small venules to enter the connective tissue spaces as </a:t>
            </a:r>
            <a:r>
              <a:rPr lang="en-US" sz="3200" b="1" dirty="0"/>
              <a:t>extracellular fluid</a:t>
            </a:r>
            <a:r>
              <a:rPr lang="en-US" sz="3200" dirty="0"/>
              <a:t>, which thus has a composition of electrolytes and small molecules similar to that in plasma. </a:t>
            </a:r>
            <a:endParaRPr lang="en-US" sz="3200" dirty="0" smtClean="0"/>
          </a:p>
          <a:p>
            <a:pPr marL="0" indent="0" algn="l" rtl="0">
              <a:buNone/>
            </a:pPr>
            <a:r>
              <a:rPr lang="en-US" sz="3200" dirty="0"/>
              <a:t> </a:t>
            </a:r>
            <a:r>
              <a:rPr lang="en-US" sz="3200" dirty="0" smtClean="0"/>
              <a:t>  The </a:t>
            </a:r>
            <a:r>
              <a:rPr lang="en-US" sz="3200" dirty="0"/>
              <a:t>concentration of proteins in extracellular fluid is much lower than that in plasma because it is difficult even for small proteins, such as albumin, to traverse the endothelial lining of a capillary or that of a venule. In fact, one of the proteins of plasma, </a:t>
            </a:r>
            <a:r>
              <a:rPr lang="en-US" sz="3200" b="1" dirty="0"/>
              <a:t>albumin</a:t>
            </a:r>
            <a:r>
              <a:rPr lang="en-US" sz="3200" dirty="0"/>
              <a:t>, is chiefly responsible for the establishment of blood’s colloid </a:t>
            </a:r>
            <a:r>
              <a:rPr lang="en-US" sz="3200" b="1" dirty="0"/>
              <a:t>osmotic pressure</a:t>
            </a:r>
            <a:r>
              <a:rPr lang="en-US" sz="3200" dirty="0"/>
              <a:t>, the force that maintains normal blood volume by opposing the movement of fluid from the capillaries and venules into the interstitial spaces.</a:t>
            </a:r>
          </a:p>
          <a:p>
            <a:pPr marL="0" indent="0" algn="l" rtl="0">
              <a:buNone/>
            </a:pPr>
            <a:endParaRPr lang="ar-IQ" dirty="0"/>
          </a:p>
        </p:txBody>
      </p:sp>
    </p:spTree>
    <p:extLst>
      <p:ext uri="{BB962C8B-B14F-4D97-AF65-F5344CB8AC3E}">
        <p14:creationId xmlns:p14="http://schemas.microsoft.com/office/powerpoint/2010/main" val="878702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6053070"/>
          </a:xfrm>
        </p:spPr>
        <p:txBody>
          <a:bodyPr>
            <a:normAutofit lnSpcReduction="10000"/>
          </a:bodyPr>
          <a:lstStyle/>
          <a:p>
            <a:pPr marL="0" indent="0" algn="l" rtl="0">
              <a:buNone/>
            </a:pPr>
            <a:r>
              <a:rPr lang="en-US" sz="3500" b="1" dirty="0" smtClean="0">
                <a:solidFill>
                  <a:srgbClr val="FF0000"/>
                </a:solidFill>
              </a:rPr>
              <a:t>Stem Cells, Progenitor Cells, and Precursor Cells</a:t>
            </a:r>
          </a:p>
          <a:p>
            <a:pPr marL="0" indent="0" algn="l" rtl="0">
              <a:buNone/>
            </a:pPr>
            <a:endParaRPr lang="en-US" dirty="0" smtClean="0"/>
          </a:p>
          <a:p>
            <a:pPr marL="0" indent="0" algn="l" rtl="0">
              <a:buNone/>
            </a:pPr>
            <a:r>
              <a:rPr lang="en-US" sz="3200" dirty="0" smtClean="0"/>
              <a:t>The least differentiated of the cells responsible for the formation of the formed elements of blood are </a:t>
            </a:r>
            <a:r>
              <a:rPr lang="en-US" sz="3200" b="1" dirty="0" smtClean="0"/>
              <a:t>stem cells</a:t>
            </a:r>
            <a:r>
              <a:rPr lang="en-US" sz="3200" dirty="0" smtClean="0"/>
              <a:t>; stem cells give rise to </a:t>
            </a:r>
            <a:r>
              <a:rPr lang="en-US" sz="3200" b="1" dirty="0" smtClean="0"/>
              <a:t>progenitor cells</a:t>
            </a:r>
            <a:r>
              <a:rPr lang="en-US" sz="3200" dirty="0" smtClean="0"/>
              <a:t> whose progeny are the </a:t>
            </a:r>
            <a:r>
              <a:rPr lang="en-US" sz="3200" b="1" dirty="0" smtClean="0"/>
              <a:t>precursor cells. </a:t>
            </a:r>
          </a:p>
          <a:p>
            <a:pPr marL="0" indent="0" algn="l" rtl="0">
              <a:buNone/>
            </a:pPr>
            <a:endParaRPr lang="en-US" sz="3200" dirty="0" smtClean="0"/>
          </a:p>
          <a:p>
            <a:pPr marL="0" indent="0" algn="l" rtl="0">
              <a:buNone/>
            </a:pPr>
            <a:r>
              <a:rPr lang="en-US" sz="3200" dirty="0" smtClean="0"/>
              <a:t>All blood cells arise from pluripotent hemopoietic stem cells (PHSCs) (also known as hemopoietic stem cells [HSC]), which account for about 0.01% of the nucleated cell population of bone marrow. They undergo bursts of cell division, giving rise to more PHSCs as well as to two types of multipotent hemopoietic stem cells (MHSCs). </a:t>
            </a:r>
          </a:p>
        </p:txBody>
      </p:sp>
    </p:spTree>
    <p:extLst>
      <p:ext uri="{BB962C8B-B14F-4D97-AF65-F5344CB8AC3E}">
        <p14:creationId xmlns:p14="http://schemas.microsoft.com/office/powerpoint/2010/main" val="2468022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0913"/>
            <a:ext cx="10515600" cy="5636050"/>
          </a:xfrm>
        </p:spPr>
        <p:txBody>
          <a:bodyPr/>
          <a:lstStyle/>
          <a:p>
            <a:pPr marL="0" indent="0" algn="l" rtl="0">
              <a:buNone/>
            </a:pPr>
            <a:endParaRPr lang="en-US" dirty="0" smtClean="0"/>
          </a:p>
          <a:p>
            <a:pPr marL="0" indent="0" algn="l" rtl="0">
              <a:buNone/>
            </a:pPr>
            <a:r>
              <a:rPr lang="en-US" dirty="0"/>
              <a:t> </a:t>
            </a:r>
            <a:r>
              <a:rPr lang="en-US" dirty="0" smtClean="0"/>
              <a:t>   </a:t>
            </a:r>
            <a:r>
              <a:rPr lang="en-US" sz="3200" dirty="0" smtClean="0"/>
              <a:t>The </a:t>
            </a:r>
            <a:r>
              <a:rPr lang="en-US" sz="3200" dirty="0"/>
              <a:t>two populations of MHSCs are </a:t>
            </a:r>
            <a:r>
              <a:rPr lang="en-US" sz="3200" b="1" dirty="0"/>
              <a:t>colony-forming unit– lymphocyte (CFU-Ly)</a:t>
            </a:r>
            <a:r>
              <a:rPr lang="en-US" sz="3200" dirty="0"/>
              <a:t>, also known as common </a:t>
            </a:r>
            <a:r>
              <a:rPr lang="en-US" sz="3200" b="1" dirty="0">
                <a:solidFill>
                  <a:srgbClr val="FF0000"/>
                </a:solidFill>
              </a:rPr>
              <a:t>lymphoid progenitors</a:t>
            </a:r>
            <a:r>
              <a:rPr lang="en-US" sz="3200" dirty="0"/>
              <a:t>, and </a:t>
            </a:r>
            <a:r>
              <a:rPr lang="en-US" sz="3200" b="1" dirty="0"/>
              <a:t>CFU-GEMM (colony forming unit-granulocyte, erythrocyte, monocyte, megakaryocyte), </a:t>
            </a:r>
            <a:r>
              <a:rPr lang="en-US" sz="3200" dirty="0"/>
              <a:t>also known as common </a:t>
            </a:r>
            <a:r>
              <a:rPr lang="en-US" sz="3200" b="1" dirty="0">
                <a:solidFill>
                  <a:srgbClr val="FF0000"/>
                </a:solidFill>
              </a:rPr>
              <a:t>myeloid progenitors</a:t>
            </a:r>
            <a:r>
              <a:rPr lang="en-US" sz="3200" dirty="0"/>
              <a:t>. </a:t>
            </a:r>
            <a:endParaRPr lang="en-US" sz="3200" dirty="0" smtClean="0"/>
          </a:p>
          <a:p>
            <a:pPr marL="0" indent="0" algn="l" rtl="0">
              <a:buNone/>
            </a:pPr>
            <a:endParaRPr lang="en-US" sz="3200" dirty="0"/>
          </a:p>
          <a:p>
            <a:pPr marL="0" indent="0" algn="l" rtl="0">
              <a:buNone/>
            </a:pPr>
            <a:r>
              <a:rPr lang="en-US" sz="3200" dirty="0" smtClean="0"/>
              <a:t>    These </a:t>
            </a:r>
            <a:r>
              <a:rPr lang="en-US" sz="3200" dirty="0"/>
              <a:t>two populations of MHSCs are responsible for the formation of a series of precursor cells, each of which gives rise to one specific type of the various types of blood cells.</a:t>
            </a:r>
          </a:p>
          <a:p>
            <a:pPr marL="0" indent="0" algn="l" rtl="0">
              <a:buNone/>
            </a:pPr>
            <a:endParaRPr lang="ar-IQ" sz="3200" dirty="0"/>
          </a:p>
        </p:txBody>
      </p:sp>
    </p:spTree>
    <p:extLst>
      <p:ext uri="{BB962C8B-B14F-4D97-AF65-F5344CB8AC3E}">
        <p14:creationId xmlns:p14="http://schemas.microsoft.com/office/powerpoint/2010/main" val="1397960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760"/>
            <a:ext cx="10515600" cy="5975797"/>
          </a:xfrm>
        </p:spPr>
        <p:txBody>
          <a:bodyPr>
            <a:normAutofit lnSpcReduction="10000"/>
          </a:bodyPr>
          <a:lstStyle/>
          <a:p>
            <a:pPr marL="0" indent="0" algn="l" rtl="0">
              <a:buNone/>
            </a:pPr>
            <a:r>
              <a:rPr lang="en-US" dirty="0" smtClean="0"/>
              <a:t>Early </a:t>
            </a:r>
            <a:r>
              <a:rPr lang="en-US" b="1" dirty="0" smtClean="0">
                <a:solidFill>
                  <a:srgbClr val="FF0000"/>
                </a:solidFill>
              </a:rPr>
              <a:t>stem cells </a:t>
            </a:r>
            <a:r>
              <a:rPr lang="en-US" dirty="0" smtClean="0"/>
              <a:t>may be recognized because they express the specific marker molecules CD34, CD59, CD133, and c-kit on their plasma membranes.</a:t>
            </a:r>
          </a:p>
          <a:p>
            <a:pPr marL="0" indent="0" algn="l" rtl="0">
              <a:buNone/>
            </a:pPr>
            <a:endParaRPr lang="en-US" dirty="0" smtClean="0"/>
          </a:p>
          <a:p>
            <a:pPr marL="0" indent="0" algn="l" rtl="0">
              <a:buNone/>
            </a:pPr>
            <a:r>
              <a:rPr lang="en-US" b="1" dirty="0" smtClean="0">
                <a:solidFill>
                  <a:srgbClr val="FF0000"/>
                </a:solidFill>
              </a:rPr>
              <a:t>Progenitor cells </a:t>
            </a:r>
            <a:r>
              <a:rPr lang="en-US" dirty="0" smtClean="0"/>
              <a:t>are unipotential (i.e., committed to forming a single cell line). Their mitotic activity and differentiation are controlled by specific hemopoietic factors. These cells have only limited capacity for self-renewal.</a:t>
            </a:r>
          </a:p>
          <a:p>
            <a:pPr marL="0" indent="0" algn="l" rtl="0">
              <a:buNone/>
            </a:pPr>
            <a:endParaRPr lang="en-US" dirty="0" smtClean="0"/>
          </a:p>
          <a:p>
            <a:pPr marL="0" indent="0" algn="l" rtl="0">
              <a:buNone/>
            </a:pPr>
            <a:r>
              <a:rPr lang="en-US" b="1" dirty="0" smtClean="0">
                <a:solidFill>
                  <a:srgbClr val="FF0000"/>
                </a:solidFill>
              </a:rPr>
              <a:t>Precursor cells </a:t>
            </a:r>
            <a:r>
              <a:rPr lang="en-US" dirty="0" smtClean="0"/>
              <a:t>arise from progenitor cells, are incapable of self-renewal, and have specific morphological characteristics that permit them to be recognized as the first cell of a particular cell line. Precursor cells undergo cell division and differentiation, eventually giving rise to a clone of mature cells.</a:t>
            </a:r>
            <a:endParaRPr lang="ar-IQ" dirty="0"/>
          </a:p>
        </p:txBody>
      </p:sp>
    </p:spTree>
    <p:extLst>
      <p:ext uri="{BB962C8B-B14F-4D97-AF65-F5344CB8AC3E}">
        <p14:creationId xmlns:p14="http://schemas.microsoft.com/office/powerpoint/2010/main" val="3057879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262130" y="528034"/>
            <a:ext cx="9693191" cy="5731099"/>
          </a:xfrm>
          <a:prstGeom prst="rect">
            <a:avLst/>
          </a:prstGeom>
        </p:spPr>
      </p:pic>
      <p:sp>
        <p:nvSpPr>
          <p:cNvPr id="2" name="Title 1"/>
          <p:cNvSpPr>
            <a:spLocks noGrp="1"/>
          </p:cNvSpPr>
          <p:nvPr>
            <p:ph type="title"/>
          </p:nvPr>
        </p:nvSpPr>
        <p:spPr/>
        <p:txBody>
          <a:bodyPr/>
          <a:lstStyle/>
          <a:p>
            <a:endParaRPr lang="ar-IQ" dirty="0"/>
          </a:p>
        </p:txBody>
      </p:sp>
      <p:sp>
        <p:nvSpPr>
          <p:cNvPr id="11" name="Content Placeholder 10"/>
          <p:cNvSpPr>
            <a:spLocks noGrp="1"/>
          </p:cNvSpPr>
          <p:nvPr>
            <p:ph idx="1"/>
          </p:nvPr>
        </p:nvSpPr>
        <p:spPr/>
        <p:txBody>
          <a:bodyPr/>
          <a:lstStyle/>
          <a:p>
            <a:endParaRPr lang="ar-IQ"/>
          </a:p>
        </p:txBody>
      </p:sp>
    </p:spTree>
    <p:extLst>
      <p:ext uri="{BB962C8B-B14F-4D97-AF65-F5344CB8AC3E}">
        <p14:creationId xmlns:p14="http://schemas.microsoft.com/office/powerpoint/2010/main" val="584251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3"/>
            <a:ext cx="10515600" cy="5751960"/>
          </a:xfrm>
        </p:spPr>
        <p:txBody>
          <a:bodyPr>
            <a:normAutofit/>
          </a:bodyPr>
          <a:lstStyle/>
          <a:p>
            <a:pPr marL="0" indent="0" algn="l" rtl="0">
              <a:buNone/>
            </a:pPr>
            <a:r>
              <a:rPr lang="en-US" sz="3200" b="1" dirty="0">
                <a:solidFill>
                  <a:srgbClr val="FF0000"/>
                </a:solidFill>
              </a:rPr>
              <a:t>Hemopoietic Growth </a:t>
            </a:r>
            <a:r>
              <a:rPr lang="en-US" sz="3200" b="1" dirty="0" smtClean="0">
                <a:solidFill>
                  <a:srgbClr val="FF0000"/>
                </a:solidFill>
              </a:rPr>
              <a:t>Factors (Colony-Stimulating </a:t>
            </a:r>
            <a:r>
              <a:rPr lang="en-US" sz="3200" b="1" dirty="0">
                <a:solidFill>
                  <a:srgbClr val="FF0000"/>
                </a:solidFill>
              </a:rPr>
              <a:t>Factors</a:t>
            </a:r>
            <a:r>
              <a:rPr lang="en-US" sz="3200" b="1" dirty="0" smtClean="0">
                <a:solidFill>
                  <a:srgbClr val="FF0000"/>
                </a:solidFill>
              </a:rPr>
              <a:t>)</a:t>
            </a:r>
          </a:p>
          <a:p>
            <a:pPr marL="0" indent="0" algn="l" rtl="0">
              <a:buNone/>
            </a:pPr>
            <a:endParaRPr lang="en-US" dirty="0"/>
          </a:p>
          <a:p>
            <a:pPr marL="0" indent="0" algn="l" rtl="0">
              <a:buNone/>
            </a:pPr>
            <a:r>
              <a:rPr lang="en-US" dirty="0"/>
              <a:t>Hemopoiesis is regulated by numerous growth </a:t>
            </a:r>
            <a:r>
              <a:rPr lang="en-US" dirty="0" smtClean="0"/>
              <a:t>factors produced </a:t>
            </a:r>
            <a:r>
              <a:rPr lang="en-US" dirty="0"/>
              <a:t>by various cell types. Each factor acts </a:t>
            </a:r>
            <a:r>
              <a:rPr lang="en-US" dirty="0" smtClean="0"/>
              <a:t>on specific </a:t>
            </a:r>
            <a:r>
              <a:rPr lang="en-US" dirty="0"/>
              <a:t>stem cells, progenitor cells, and precursor </a:t>
            </a:r>
            <a:r>
              <a:rPr lang="en-US" dirty="0" smtClean="0"/>
              <a:t>cells, generally </a:t>
            </a:r>
            <a:r>
              <a:rPr lang="en-US" dirty="0"/>
              <a:t>inducing rapid mitosis, differentiation, or </a:t>
            </a:r>
            <a:r>
              <a:rPr lang="en-US" dirty="0" smtClean="0"/>
              <a:t>both. Most hemopoietic growth </a:t>
            </a:r>
            <a:r>
              <a:rPr lang="en-US" dirty="0"/>
              <a:t>factors are glycoproteins.</a:t>
            </a:r>
          </a:p>
          <a:p>
            <a:pPr marL="0" indent="0" algn="l" rtl="0">
              <a:buNone/>
            </a:pPr>
            <a:r>
              <a:rPr lang="en-US" b="1" dirty="0"/>
              <a:t>Three routes </a:t>
            </a:r>
            <a:r>
              <a:rPr lang="en-US" dirty="0"/>
              <a:t>are used to deliver growth factors </a:t>
            </a:r>
            <a:r>
              <a:rPr lang="en-US" dirty="0" smtClean="0"/>
              <a:t>to their </a:t>
            </a:r>
            <a:r>
              <a:rPr lang="en-US" dirty="0"/>
              <a:t>target cells: </a:t>
            </a:r>
            <a:endParaRPr lang="en-US" dirty="0" smtClean="0"/>
          </a:p>
          <a:p>
            <a:pPr marL="514350" indent="-514350" algn="l" rtl="0">
              <a:buAutoNum type="arabicParenBoth"/>
            </a:pPr>
            <a:r>
              <a:rPr lang="en-US" dirty="0" smtClean="0"/>
              <a:t>transport </a:t>
            </a:r>
            <a:r>
              <a:rPr lang="en-US" dirty="0"/>
              <a:t>via the bloodstream (</a:t>
            </a:r>
            <a:r>
              <a:rPr lang="en-US" dirty="0" smtClean="0"/>
              <a:t>as endocrine </a:t>
            </a:r>
            <a:r>
              <a:rPr lang="en-US" dirty="0"/>
              <a:t>hormones), </a:t>
            </a:r>
            <a:endParaRPr lang="en-US" dirty="0" smtClean="0"/>
          </a:p>
          <a:p>
            <a:pPr marL="514350" indent="-514350" algn="l" rtl="0">
              <a:buAutoNum type="arabicParenBoth"/>
            </a:pPr>
            <a:r>
              <a:rPr lang="en-US" dirty="0" smtClean="0"/>
              <a:t>secretion </a:t>
            </a:r>
            <a:r>
              <a:rPr lang="en-US" dirty="0"/>
              <a:t>by stromal cells </a:t>
            </a:r>
            <a:r>
              <a:rPr lang="en-US" dirty="0" smtClean="0"/>
              <a:t>of the </a:t>
            </a:r>
            <a:r>
              <a:rPr lang="en-US" dirty="0"/>
              <a:t>bone marrow near the hemopoietic cells (as </a:t>
            </a:r>
            <a:r>
              <a:rPr lang="en-US" dirty="0" smtClean="0"/>
              <a:t>paracrine hormones</a:t>
            </a:r>
            <a:r>
              <a:rPr lang="en-US" dirty="0"/>
              <a:t>), </a:t>
            </a:r>
            <a:endParaRPr lang="en-US" dirty="0" smtClean="0"/>
          </a:p>
          <a:p>
            <a:pPr marL="514350" indent="-514350" algn="l" rtl="0">
              <a:buAutoNum type="arabicParenBoth"/>
            </a:pPr>
            <a:r>
              <a:rPr lang="en-US" dirty="0" smtClean="0"/>
              <a:t>direct </a:t>
            </a:r>
            <a:r>
              <a:rPr lang="en-US" dirty="0"/>
              <a:t>cell–cell contact (</a:t>
            </a:r>
            <a:r>
              <a:rPr lang="en-US" dirty="0" smtClean="0"/>
              <a:t>as surface </a:t>
            </a:r>
            <a:r>
              <a:rPr lang="en-US" dirty="0"/>
              <a:t>signaling molecules).</a:t>
            </a:r>
            <a:endParaRPr lang="ar-IQ" dirty="0"/>
          </a:p>
        </p:txBody>
      </p:sp>
    </p:spTree>
    <p:extLst>
      <p:ext uri="{BB962C8B-B14F-4D97-AF65-F5344CB8AC3E}">
        <p14:creationId xmlns:p14="http://schemas.microsoft.com/office/powerpoint/2010/main" val="1867558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8107127"/>
              </p:ext>
            </p:extLst>
          </p:nvPr>
        </p:nvGraphicFramePr>
        <p:xfrm>
          <a:off x="0" y="26022"/>
          <a:ext cx="12192000" cy="6831978"/>
        </p:xfrm>
        <a:graphic>
          <a:graphicData uri="http://schemas.openxmlformats.org/drawingml/2006/table">
            <a:tbl>
              <a:tblPr rtl="1" firstRow="1" bandRow="1">
                <a:tableStyleId>{5C22544A-7EE6-4342-B048-85BDC9FD1C3A}</a:tableStyleId>
              </a:tblPr>
              <a:tblGrid>
                <a:gridCol w="4064000"/>
                <a:gridCol w="4064000"/>
                <a:gridCol w="4064000"/>
              </a:tblGrid>
              <a:tr h="395194">
                <a:tc>
                  <a:txBody>
                    <a:bodyPr/>
                    <a:lstStyle/>
                    <a:p>
                      <a:pPr algn="ctr" rtl="1"/>
                      <a:r>
                        <a:rPr lang="en-US" b="1" dirty="0" smtClean="0"/>
                        <a:t>Site of Origin</a:t>
                      </a:r>
                      <a:endParaRPr lang="ar-IQ" b="1" dirty="0"/>
                    </a:p>
                  </a:txBody>
                  <a:tcPr/>
                </a:tc>
                <a:tc>
                  <a:txBody>
                    <a:bodyPr/>
                    <a:lstStyle/>
                    <a:p>
                      <a:pPr algn="ctr" rtl="1"/>
                      <a:r>
                        <a:rPr lang="en-US" b="1" dirty="0" smtClean="0"/>
                        <a:t>Principal Action</a:t>
                      </a:r>
                      <a:endParaRPr lang="ar-IQ" b="1" dirty="0"/>
                    </a:p>
                  </a:txBody>
                  <a:tcPr/>
                </a:tc>
                <a:tc>
                  <a:txBody>
                    <a:bodyPr/>
                    <a:lstStyle/>
                    <a:p>
                      <a:pPr algn="ctr" rtl="0"/>
                      <a:r>
                        <a:rPr lang="en-US" b="1" dirty="0" smtClean="0"/>
                        <a:t>Factors</a:t>
                      </a:r>
                      <a:endParaRPr lang="ar-IQ" b="1" dirty="0"/>
                    </a:p>
                  </a:txBody>
                  <a:tcPr/>
                </a:tc>
              </a:tr>
              <a:tr h="974450">
                <a:tc>
                  <a:txBody>
                    <a:bodyPr/>
                    <a:lstStyle/>
                    <a:p>
                      <a:pPr algn="ctr" rtl="1"/>
                      <a:r>
                        <a:rPr lang="en-US" b="1" dirty="0" smtClean="0"/>
                        <a:t>Stromal cells of bone marrow</a:t>
                      </a:r>
                      <a:endParaRPr lang="ar-IQ" b="1" dirty="0"/>
                    </a:p>
                  </a:txBody>
                  <a:tcPr/>
                </a:tc>
                <a:tc>
                  <a:txBody>
                    <a:bodyPr/>
                    <a:lstStyle/>
                    <a:p>
                      <a:pPr algn="ctr" rtl="1"/>
                      <a:r>
                        <a:rPr lang="en-US" b="1" dirty="0" smtClean="0"/>
                        <a:t>Stimulate proliferation of pluripotential and multipotential stem cells</a:t>
                      </a:r>
                      <a:endParaRPr lang="ar-IQ" b="1" dirty="0"/>
                    </a:p>
                  </a:txBody>
                  <a:tcPr/>
                </a:tc>
                <a:tc>
                  <a:txBody>
                    <a:bodyPr/>
                    <a:lstStyle/>
                    <a:p>
                      <a:pPr algn="ctr" rtl="1"/>
                      <a:r>
                        <a:rPr lang="en-US" b="1" dirty="0" smtClean="0"/>
                        <a:t>Stem cell factor (steel</a:t>
                      </a:r>
                    </a:p>
                    <a:p>
                      <a:pPr algn="ctr" rtl="1"/>
                      <a:r>
                        <a:rPr lang="en-US" b="1" dirty="0" smtClean="0"/>
                        <a:t>factor, c-kit ligand)</a:t>
                      </a:r>
                      <a:endParaRPr lang="ar-IQ" b="1" dirty="0"/>
                    </a:p>
                  </a:txBody>
                  <a:tcPr/>
                </a:tc>
              </a:tr>
              <a:tr h="682115">
                <a:tc>
                  <a:txBody>
                    <a:bodyPr/>
                    <a:lstStyle/>
                    <a:p>
                      <a:pPr algn="ctr" rtl="1"/>
                      <a:r>
                        <a:rPr lang="en-US" b="1" dirty="0" smtClean="0"/>
                        <a:t>T cells; endothelial cells</a:t>
                      </a:r>
                      <a:endParaRPr lang="ar-IQ" b="1" dirty="0"/>
                    </a:p>
                  </a:txBody>
                  <a:tcPr/>
                </a:tc>
                <a:tc>
                  <a:txBody>
                    <a:bodyPr/>
                    <a:lstStyle/>
                    <a:p>
                      <a:pPr algn="ctr" rtl="1"/>
                      <a:r>
                        <a:rPr lang="en-US" b="1" dirty="0" smtClean="0"/>
                        <a:t>Promotes CFU-GM mitosis and differentiation</a:t>
                      </a:r>
                      <a:endParaRPr lang="ar-IQ" b="1" dirty="0"/>
                    </a:p>
                  </a:txBody>
                  <a:tcPr/>
                </a:tc>
                <a:tc>
                  <a:txBody>
                    <a:bodyPr/>
                    <a:lstStyle/>
                    <a:p>
                      <a:pPr algn="ctr" rtl="1"/>
                      <a:r>
                        <a:rPr lang="en-US" b="1" dirty="0" smtClean="0"/>
                        <a:t>GM-CSF</a:t>
                      </a:r>
                      <a:endParaRPr lang="ar-IQ" b="1" dirty="0"/>
                    </a:p>
                  </a:txBody>
                  <a:tcPr/>
                </a:tc>
              </a:tr>
              <a:tr h="682115">
                <a:tc>
                  <a:txBody>
                    <a:bodyPr/>
                    <a:lstStyle/>
                    <a:p>
                      <a:pPr algn="ctr" rtl="1"/>
                      <a:r>
                        <a:rPr lang="en-US" b="1" dirty="0" smtClean="0"/>
                        <a:t>Macrophages; endothelial cells</a:t>
                      </a:r>
                      <a:endParaRPr lang="ar-IQ" b="1" dirty="0"/>
                    </a:p>
                  </a:txBody>
                  <a:tcPr/>
                </a:tc>
                <a:tc>
                  <a:txBody>
                    <a:bodyPr/>
                    <a:lstStyle/>
                    <a:p>
                      <a:pPr algn="ctr" rtl="1"/>
                      <a:r>
                        <a:rPr lang="en-US" b="1" dirty="0" smtClean="0"/>
                        <a:t>Promotes CFU-G mitosis and differentiation</a:t>
                      </a:r>
                      <a:endParaRPr lang="ar-IQ" b="1" dirty="0"/>
                    </a:p>
                  </a:txBody>
                  <a:tcPr/>
                </a:tc>
                <a:tc>
                  <a:txBody>
                    <a:bodyPr/>
                    <a:lstStyle/>
                    <a:p>
                      <a:pPr algn="ctr" rtl="1"/>
                      <a:r>
                        <a:rPr lang="en-US" b="1" dirty="0" smtClean="0"/>
                        <a:t>G-CSF</a:t>
                      </a:r>
                      <a:endParaRPr lang="ar-IQ" b="1" dirty="0"/>
                    </a:p>
                  </a:txBody>
                  <a:tcPr/>
                </a:tc>
              </a:tr>
              <a:tr h="682115">
                <a:tc>
                  <a:txBody>
                    <a:bodyPr/>
                    <a:lstStyle/>
                    <a:p>
                      <a:pPr algn="ctr" rtl="1"/>
                      <a:r>
                        <a:rPr lang="en-US" b="1" dirty="0" smtClean="0"/>
                        <a:t>Monocytes; macrophages,</a:t>
                      </a:r>
                    </a:p>
                    <a:p>
                      <a:pPr algn="ctr" rtl="1"/>
                      <a:r>
                        <a:rPr lang="en-US" b="1" dirty="0" smtClean="0"/>
                        <a:t>endothelial cells</a:t>
                      </a:r>
                      <a:endParaRPr lang="ar-IQ" b="1" dirty="0"/>
                    </a:p>
                  </a:txBody>
                  <a:tcPr/>
                </a:tc>
                <a:tc>
                  <a:txBody>
                    <a:bodyPr/>
                    <a:lstStyle/>
                    <a:p>
                      <a:pPr algn="ctr" rtl="1"/>
                      <a:r>
                        <a:rPr lang="en-US" b="1" dirty="0" smtClean="0"/>
                        <a:t>promotes proliferation of</a:t>
                      </a:r>
                    </a:p>
                    <a:p>
                      <a:pPr algn="ctr" rtl="1"/>
                      <a:r>
                        <a:rPr lang="en-US" b="1" dirty="0" smtClean="0"/>
                        <a:t>PHSC, CFU-GEMM, and CFU-Ly</a:t>
                      </a:r>
                      <a:endParaRPr lang="ar-IQ" b="1" dirty="0"/>
                    </a:p>
                  </a:txBody>
                  <a:tcPr/>
                </a:tc>
                <a:tc>
                  <a:txBody>
                    <a:bodyPr/>
                    <a:lstStyle/>
                    <a:p>
                      <a:pPr algn="ctr" rtl="0"/>
                      <a:r>
                        <a:rPr lang="en-US" b="1" dirty="0" smtClean="0"/>
                        <a:t>IL-1, IL-3, IL-6</a:t>
                      </a:r>
                      <a:endParaRPr lang="ar-IQ" b="1" dirty="0"/>
                    </a:p>
                  </a:txBody>
                  <a:tcPr/>
                </a:tc>
              </a:tr>
              <a:tr h="682115">
                <a:tc>
                  <a:txBody>
                    <a:bodyPr/>
                    <a:lstStyle/>
                    <a:p>
                      <a:pPr algn="ctr" rtl="1"/>
                      <a:r>
                        <a:rPr lang="en-US" b="1" dirty="0" smtClean="0"/>
                        <a:t>Activated T cells</a:t>
                      </a:r>
                      <a:endParaRPr lang="ar-IQ" b="1" dirty="0"/>
                    </a:p>
                  </a:txBody>
                  <a:tcPr/>
                </a:tc>
                <a:tc>
                  <a:txBody>
                    <a:bodyPr/>
                    <a:lstStyle/>
                    <a:p>
                      <a:pPr algn="ctr" rtl="1"/>
                      <a:r>
                        <a:rPr lang="en-US" b="1" dirty="0" smtClean="0"/>
                        <a:t>Stimulates activated T- and B-cell mitosis</a:t>
                      </a:r>
                      <a:endParaRPr lang="ar-IQ" b="1" dirty="0"/>
                    </a:p>
                  </a:txBody>
                  <a:tcPr/>
                </a:tc>
                <a:tc>
                  <a:txBody>
                    <a:bodyPr/>
                    <a:lstStyle/>
                    <a:p>
                      <a:pPr algn="ctr" rtl="0"/>
                      <a:r>
                        <a:rPr lang="en-US" b="1" dirty="0" smtClean="0"/>
                        <a:t>IL-2, IL-4</a:t>
                      </a:r>
                      <a:endParaRPr lang="ar-IQ" b="1" dirty="0"/>
                    </a:p>
                  </a:txBody>
                  <a:tcPr/>
                </a:tc>
              </a:tr>
              <a:tr h="395194">
                <a:tc>
                  <a:txBody>
                    <a:bodyPr/>
                    <a:lstStyle/>
                    <a:p>
                      <a:pPr algn="ctr" rtl="1"/>
                      <a:r>
                        <a:rPr lang="en-US" b="1" dirty="0" smtClean="0"/>
                        <a:t>T cells and NK cells</a:t>
                      </a:r>
                      <a:endParaRPr lang="ar-IQ" b="1" dirty="0"/>
                    </a:p>
                  </a:txBody>
                  <a:tcPr/>
                </a:tc>
                <a:tc>
                  <a:txBody>
                    <a:bodyPr/>
                    <a:lstStyle/>
                    <a:p>
                      <a:pPr algn="ctr" rtl="1"/>
                      <a:r>
                        <a:rPr lang="en-US" b="1" dirty="0" smtClean="0"/>
                        <a:t>Activate B cells and monocytes</a:t>
                      </a:r>
                      <a:endParaRPr lang="ar-IQ" b="1" dirty="0"/>
                    </a:p>
                  </a:txBody>
                  <a:tcPr/>
                </a:tc>
                <a:tc>
                  <a:txBody>
                    <a:bodyPr/>
                    <a:lstStyle/>
                    <a:p>
                      <a:pPr algn="ctr" rtl="1"/>
                      <a:r>
                        <a:rPr lang="el-GR" b="1" dirty="0" smtClean="0"/>
                        <a:t>γ-</a:t>
                      </a:r>
                      <a:r>
                        <a:rPr lang="en-US" b="1" dirty="0" err="1" smtClean="0"/>
                        <a:t>Interferons</a:t>
                      </a:r>
                      <a:endParaRPr lang="ar-IQ" b="1" dirty="0"/>
                    </a:p>
                  </a:txBody>
                  <a:tcPr/>
                </a:tc>
              </a:tr>
              <a:tr h="682115">
                <a:tc>
                  <a:txBody>
                    <a:bodyPr/>
                    <a:lstStyle/>
                    <a:p>
                      <a:pPr algn="ctr" rtl="1"/>
                      <a:r>
                        <a:rPr lang="en-US" b="1" dirty="0" smtClean="0"/>
                        <a:t>Kidney, Liver</a:t>
                      </a:r>
                      <a:endParaRPr lang="ar-IQ" b="1" dirty="0"/>
                    </a:p>
                  </a:txBody>
                  <a:tcPr/>
                </a:tc>
                <a:tc>
                  <a:txBody>
                    <a:bodyPr/>
                    <a:lstStyle/>
                    <a:p>
                      <a:pPr algn="ctr" rtl="1"/>
                      <a:r>
                        <a:rPr lang="en-US" b="1" dirty="0" smtClean="0"/>
                        <a:t>CFU-E differentiation; BFU-E mitosis</a:t>
                      </a:r>
                      <a:endParaRPr lang="ar-IQ" b="1" dirty="0"/>
                    </a:p>
                  </a:txBody>
                  <a:tcPr/>
                </a:tc>
                <a:tc>
                  <a:txBody>
                    <a:bodyPr/>
                    <a:lstStyle/>
                    <a:p>
                      <a:pPr algn="ctr" rtl="1"/>
                      <a:r>
                        <a:rPr lang="en-US" b="1" dirty="0" smtClean="0"/>
                        <a:t>Erythropoietin</a:t>
                      </a:r>
                      <a:endParaRPr lang="ar-IQ" b="1" dirty="0"/>
                    </a:p>
                  </a:txBody>
                  <a:tcPr/>
                </a:tc>
              </a:tr>
              <a:tr h="682115">
                <a:tc>
                  <a:txBody>
                    <a:bodyPr/>
                    <a:lstStyle/>
                    <a:p>
                      <a:pPr algn="ctr" rtl="1"/>
                      <a:r>
                        <a:rPr lang="en-US" b="1" dirty="0" smtClean="0"/>
                        <a:t>Liver, Kidney, Bone marrow</a:t>
                      </a:r>
                      <a:endParaRPr lang="ar-IQ" b="1" dirty="0"/>
                    </a:p>
                  </a:txBody>
                  <a:tcPr/>
                </a:tc>
                <a:tc>
                  <a:txBody>
                    <a:bodyPr/>
                    <a:lstStyle/>
                    <a:p>
                      <a:pPr algn="ctr" rtl="1"/>
                      <a:r>
                        <a:rPr lang="en-US" b="1" dirty="0" smtClean="0"/>
                        <a:t>Proliferation and differentiation of CFU-Meg and megakaryoblasts</a:t>
                      </a:r>
                      <a:endParaRPr lang="ar-IQ" b="1" dirty="0"/>
                    </a:p>
                  </a:txBody>
                  <a:tcPr/>
                </a:tc>
                <a:tc>
                  <a:txBody>
                    <a:bodyPr/>
                    <a:lstStyle/>
                    <a:p>
                      <a:pPr algn="ctr" rtl="1"/>
                      <a:r>
                        <a:rPr lang="en-US" b="1" dirty="0" smtClean="0"/>
                        <a:t>Thrombopoietin</a:t>
                      </a:r>
                      <a:endParaRPr lang="ar-IQ" b="1" dirty="0"/>
                    </a:p>
                  </a:txBody>
                  <a:tcPr/>
                </a:tc>
              </a:tr>
              <a:tr h="974450">
                <a:tc gridSpan="3">
                  <a:txBody>
                    <a:bodyPr/>
                    <a:lstStyle/>
                    <a:p>
                      <a:pPr algn="l" rtl="0"/>
                      <a:r>
                        <a:rPr lang="en-US" b="1" dirty="0" smtClean="0">
                          <a:solidFill>
                            <a:srgbClr val="FF0000"/>
                          </a:solidFill>
                        </a:rPr>
                        <a:t>CFU</a:t>
                      </a:r>
                      <a:r>
                        <a:rPr lang="en-US" b="1" dirty="0" smtClean="0"/>
                        <a:t>: colony forming unit (E: erythrocyte, G: granulocyte, Ly: lymphocyte, M: monocyte, Meg: megakaryocyte), </a:t>
                      </a:r>
                      <a:r>
                        <a:rPr lang="en-US" b="1" dirty="0" smtClean="0">
                          <a:solidFill>
                            <a:srgbClr val="FF0000"/>
                          </a:solidFill>
                        </a:rPr>
                        <a:t>CSF</a:t>
                      </a:r>
                      <a:r>
                        <a:rPr lang="en-US" b="1" dirty="0" smtClean="0"/>
                        <a:t>:colony-stimulating factor,  </a:t>
                      </a:r>
                      <a:r>
                        <a:rPr lang="en-US" b="1" dirty="0" smtClean="0">
                          <a:solidFill>
                            <a:srgbClr val="FF0000"/>
                          </a:solidFill>
                        </a:rPr>
                        <a:t>BFU</a:t>
                      </a:r>
                      <a:r>
                        <a:rPr lang="en-US" b="1" dirty="0" smtClean="0"/>
                        <a:t>: Burst forming unit, </a:t>
                      </a:r>
                      <a:r>
                        <a:rPr lang="en-US" b="1" dirty="0" smtClean="0">
                          <a:solidFill>
                            <a:srgbClr val="FF0000"/>
                          </a:solidFill>
                        </a:rPr>
                        <a:t>IL</a:t>
                      </a:r>
                      <a:r>
                        <a:rPr lang="en-US" b="1" dirty="0" smtClean="0"/>
                        <a:t>:</a:t>
                      </a:r>
                      <a:r>
                        <a:rPr lang="en-US" b="1" baseline="0" dirty="0" smtClean="0"/>
                        <a:t> </a:t>
                      </a:r>
                      <a:r>
                        <a:rPr lang="en-US" b="1" dirty="0" smtClean="0"/>
                        <a:t>interleukin, </a:t>
                      </a:r>
                      <a:r>
                        <a:rPr lang="en-US" b="1" dirty="0" smtClean="0">
                          <a:solidFill>
                            <a:srgbClr val="FF0000"/>
                          </a:solidFill>
                        </a:rPr>
                        <a:t>NK</a:t>
                      </a:r>
                      <a:r>
                        <a:rPr lang="en-US" b="1" dirty="0" smtClean="0"/>
                        <a:t>:</a:t>
                      </a:r>
                      <a:r>
                        <a:rPr lang="en-US" b="1" baseline="0" dirty="0" smtClean="0"/>
                        <a:t> </a:t>
                      </a:r>
                      <a:r>
                        <a:rPr lang="en-US" b="1" dirty="0" smtClean="0"/>
                        <a:t>natural killer, </a:t>
                      </a:r>
                      <a:r>
                        <a:rPr lang="en-US" b="1" dirty="0" smtClean="0">
                          <a:solidFill>
                            <a:srgbClr val="FF0000"/>
                          </a:solidFill>
                        </a:rPr>
                        <a:t>PHSC</a:t>
                      </a:r>
                      <a:r>
                        <a:rPr lang="en-US" b="1" dirty="0" smtClean="0"/>
                        <a:t>: pluripotential hemopoietic stem cell.</a:t>
                      </a:r>
                      <a:r>
                        <a:rPr lang="en-US" b="1" baseline="0" dirty="0" smtClean="0"/>
                        <a:t> </a:t>
                      </a:r>
                      <a:r>
                        <a:rPr lang="en-US" b="1" dirty="0" smtClean="0"/>
                        <a:t> </a:t>
                      </a:r>
                      <a:endParaRPr lang="ar-IQ" b="1" dirty="0"/>
                    </a:p>
                  </a:txBody>
                  <a:tcPr/>
                </a:tc>
                <a:tc hMerge="1">
                  <a:txBody>
                    <a:bodyPr/>
                    <a:lstStyle/>
                    <a:p>
                      <a:pPr algn="ctr" rtl="1"/>
                      <a:endParaRPr lang="ar-IQ" dirty="0"/>
                    </a:p>
                  </a:txBody>
                  <a:tcPr/>
                </a:tc>
                <a:tc hMerge="1">
                  <a:txBody>
                    <a:bodyPr/>
                    <a:lstStyle/>
                    <a:p>
                      <a:pPr algn="ctr" rtl="1"/>
                      <a:endParaRPr lang="ar-IQ" dirty="0"/>
                    </a:p>
                  </a:txBody>
                  <a:tcPr/>
                </a:tc>
              </a:tr>
            </a:tbl>
          </a:graphicData>
        </a:graphic>
      </p:graphicFrame>
    </p:spTree>
    <p:extLst>
      <p:ext uri="{BB962C8B-B14F-4D97-AF65-F5344CB8AC3E}">
        <p14:creationId xmlns:p14="http://schemas.microsoft.com/office/powerpoint/2010/main" val="3937409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6130344"/>
          </a:xfrm>
        </p:spPr>
        <p:txBody>
          <a:bodyPr>
            <a:normAutofit/>
          </a:bodyPr>
          <a:lstStyle/>
          <a:p>
            <a:pPr marL="0" indent="0" algn="l" rtl="0">
              <a:buNone/>
            </a:pPr>
            <a:r>
              <a:rPr lang="en-US" sz="3200" b="1" dirty="0" smtClean="0">
                <a:solidFill>
                  <a:srgbClr val="FF0000"/>
                </a:solidFill>
              </a:rPr>
              <a:t>Erythropoiesis</a:t>
            </a:r>
          </a:p>
          <a:p>
            <a:pPr marL="0" indent="0" algn="l" rtl="0">
              <a:buNone/>
            </a:pPr>
            <a:r>
              <a:rPr lang="en-US" dirty="0" smtClean="0"/>
              <a:t>Erythrocytes (red blood cells), the smallest and most numerous cells of blood, have no nuclei and are responsible for the transport of oxygen and carbon dioxide to and from the tissues of the body.</a:t>
            </a:r>
          </a:p>
          <a:p>
            <a:pPr marL="0" indent="0" algn="l" rtl="0">
              <a:buNone/>
            </a:pPr>
            <a:r>
              <a:rPr lang="en-US" dirty="0" smtClean="0"/>
              <a:t>Each erythrocyte (RBC) resembles a biconcave shaped disk that is 7.5 μm in diameter, 2.0 μm thick at its widest region, and less than 1 μm thick at its center. This shape provides the cell with a large surface area relative to its volume, thus enhancing its capability for gaseous exchange. Although erythrocyte precursor cells within the bone marrow possess nuclei during development and maturation, the precursor cells or erythrocytes expel not only their nuclei but also all of their organelles prior to entering the circulation. Thus, </a:t>
            </a:r>
            <a:r>
              <a:rPr lang="en-US" b="1" dirty="0" smtClean="0"/>
              <a:t>mature circulating erythrocytes have no nuclei.</a:t>
            </a:r>
            <a:endParaRPr lang="ar-IQ" b="1" dirty="0"/>
          </a:p>
        </p:txBody>
      </p:sp>
    </p:spTree>
    <p:extLst>
      <p:ext uri="{BB962C8B-B14F-4D97-AF65-F5344CB8AC3E}">
        <p14:creationId xmlns:p14="http://schemas.microsoft.com/office/powerpoint/2010/main" val="1392228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0"/>
            <a:ext cx="10515600" cy="6207617"/>
          </a:xfrm>
        </p:spPr>
        <p:txBody>
          <a:bodyPr>
            <a:normAutofit/>
          </a:bodyPr>
          <a:lstStyle/>
          <a:p>
            <a:pPr marL="0" indent="0" algn="l" rtl="0">
              <a:buNone/>
            </a:pPr>
            <a:r>
              <a:rPr lang="en-US" sz="3200" b="1" dirty="0" smtClean="0">
                <a:solidFill>
                  <a:srgbClr val="FF0000"/>
                </a:solidFill>
              </a:rPr>
              <a:t>Gross anatomy and histology</a:t>
            </a:r>
          </a:p>
          <a:p>
            <a:pPr marL="0" indent="0" algn="l" rtl="0">
              <a:buNone/>
            </a:pPr>
            <a:r>
              <a:rPr lang="en-US" dirty="0" smtClean="0"/>
              <a:t>Bone marrow is a jelly-like substance that fills the cavity left by the trabecular network of bone. It accounts for about 4 – 5% of the total body weight of an individual. It is responsible for producing platelets, lymphocytes, erythrocytes, granulocytes and monocytes.</a:t>
            </a:r>
          </a:p>
          <a:p>
            <a:pPr marL="0" indent="0" algn="l" rtl="0">
              <a:buNone/>
            </a:pPr>
            <a:endParaRPr lang="en-US" dirty="0" smtClean="0"/>
          </a:p>
          <a:p>
            <a:pPr marL="0" indent="0" algn="l" rtl="0">
              <a:buNone/>
            </a:pPr>
            <a:r>
              <a:rPr lang="en-US" dirty="0" smtClean="0"/>
              <a:t>Marrow has two principal functions; one is to produce blood cells and the other is to store fat. As a result, there are two types of marrow found in the body:</a:t>
            </a:r>
          </a:p>
          <a:p>
            <a:pPr marL="0" indent="0" algn="l" rtl="0">
              <a:buNone/>
            </a:pPr>
            <a:endParaRPr lang="en-US" dirty="0" smtClean="0"/>
          </a:p>
          <a:p>
            <a:pPr marL="0" indent="0" algn="l" rtl="0">
              <a:buNone/>
            </a:pPr>
            <a:r>
              <a:rPr lang="en-US" dirty="0" smtClean="0"/>
              <a:t>1- The highly vascular </a:t>
            </a:r>
            <a:r>
              <a:rPr lang="en-US" b="1" dirty="0" smtClean="0"/>
              <a:t>red marrow </a:t>
            </a:r>
            <a:r>
              <a:rPr lang="en-US" dirty="0" smtClean="0"/>
              <a:t>which is hemopoietically active</a:t>
            </a:r>
          </a:p>
          <a:p>
            <a:pPr marL="0" indent="0" algn="l" rtl="0">
              <a:buNone/>
            </a:pPr>
            <a:r>
              <a:rPr lang="en-US" dirty="0" smtClean="0"/>
              <a:t>2- The fat rich </a:t>
            </a:r>
            <a:r>
              <a:rPr lang="en-US" b="1" dirty="0" smtClean="0"/>
              <a:t>yellow marrow </a:t>
            </a:r>
            <a:r>
              <a:rPr lang="en-US" dirty="0" smtClean="0"/>
              <a:t>that has significantly less hemopoietic centers and more adipocytes.</a:t>
            </a:r>
            <a:endParaRPr lang="ar-IQ" dirty="0"/>
          </a:p>
        </p:txBody>
      </p:sp>
    </p:spTree>
    <p:extLst>
      <p:ext uri="{BB962C8B-B14F-4D97-AF65-F5344CB8AC3E}">
        <p14:creationId xmlns:p14="http://schemas.microsoft.com/office/powerpoint/2010/main" val="1934545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6168980"/>
          </a:xfrm>
        </p:spPr>
        <p:txBody>
          <a:bodyPr>
            <a:normAutofit/>
          </a:bodyPr>
          <a:lstStyle/>
          <a:p>
            <a:pPr marL="0" indent="0" algn="l" rtl="0">
              <a:buNone/>
            </a:pPr>
            <a:endParaRPr lang="en-US" sz="3200" dirty="0" smtClean="0"/>
          </a:p>
          <a:p>
            <a:pPr marL="0" indent="0" algn="l" rtl="0">
              <a:buNone/>
            </a:pPr>
            <a:endParaRPr lang="en-US" sz="3200" dirty="0"/>
          </a:p>
          <a:p>
            <a:pPr marL="0" indent="0" algn="l" rtl="0">
              <a:buNone/>
            </a:pPr>
            <a:r>
              <a:rPr lang="en-US" sz="3200" dirty="0" smtClean="0"/>
              <a:t>Erythropoiesis </a:t>
            </a:r>
            <a:r>
              <a:rPr lang="en-US" sz="3200" dirty="0"/>
              <a:t>is </a:t>
            </a:r>
            <a:r>
              <a:rPr lang="en-US" sz="3200" dirty="0" smtClean="0"/>
              <a:t>under the </a:t>
            </a:r>
            <a:r>
              <a:rPr lang="en-US" sz="3200" dirty="0"/>
              <a:t>control of several cytokines, namely steel </a:t>
            </a:r>
            <a:r>
              <a:rPr lang="en-US" sz="3200" dirty="0" smtClean="0"/>
              <a:t>factor, interleukin-3</a:t>
            </a:r>
            <a:r>
              <a:rPr lang="en-US" sz="3200" dirty="0"/>
              <a:t>, </a:t>
            </a:r>
            <a:r>
              <a:rPr lang="en-US" sz="3200" dirty="0" smtClean="0"/>
              <a:t>and </a:t>
            </a:r>
            <a:r>
              <a:rPr lang="en-US" sz="3200" b="1" dirty="0"/>
              <a:t>erythropoietin</a:t>
            </a:r>
            <a:r>
              <a:rPr lang="en-US" sz="3200" dirty="0" smtClean="0"/>
              <a:t>.</a:t>
            </a:r>
          </a:p>
          <a:p>
            <a:pPr marL="0" indent="0" algn="l" rtl="0">
              <a:buNone/>
            </a:pPr>
            <a:endParaRPr lang="en-US" sz="3200" dirty="0"/>
          </a:p>
          <a:p>
            <a:pPr marL="0" indent="0" algn="l" rtl="0">
              <a:buNone/>
            </a:pPr>
            <a:r>
              <a:rPr lang="en-US" sz="3200" dirty="0"/>
              <a:t>Pathologically increased secretion of erythropoietin </a:t>
            </a:r>
            <a:r>
              <a:rPr lang="en-US" sz="3200" dirty="0" smtClean="0"/>
              <a:t>can cause </a:t>
            </a:r>
            <a:r>
              <a:rPr lang="en-US" sz="3200" b="1" dirty="0"/>
              <a:t>secondary polycythemia</a:t>
            </a:r>
            <a:r>
              <a:rPr lang="en-US" sz="3200" dirty="0"/>
              <a:t>, an increase in the </a:t>
            </a:r>
            <a:r>
              <a:rPr lang="en-US" sz="3200" dirty="0" smtClean="0"/>
              <a:t>total number </a:t>
            </a:r>
            <a:r>
              <a:rPr lang="en-US" sz="3200" dirty="0"/>
              <a:t>of red blood cells in the blood, </a:t>
            </a:r>
            <a:r>
              <a:rPr lang="en-US" sz="3200" dirty="0" smtClean="0"/>
              <a:t>increasing its </a:t>
            </a:r>
            <a:r>
              <a:rPr lang="en-US" sz="3200" dirty="0"/>
              <a:t>viscosity, reducing its flow rate, and thus </a:t>
            </a:r>
            <a:r>
              <a:rPr lang="en-US" sz="3200" dirty="0" smtClean="0"/>
              <a:t>impeding circulation</a:t>
            </a:r>
            <a:r>
              <a:rPr lang="en-US" sz="3200" dirty="0"/>
              <a:t>. </a:t>
            </a:r>
            <a:endParaRPr lang="ar-IQ" sz="3200" dirty="0"/>
          </a:p>
        </p:txBody>
      </p:sp>
    </p:spTree>
    <p:extLst>
      <p:ext uri="{BB962C8B-B14F-4D97-AF65-F5344CB8AC3E}">
        <p14:creationId xmlns:p14="http://schemas.microsoft.com/office/powerpoint/2010/main" val="1062345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107582" y="940158"/>
            <a:ext cx="9800823" cy="4997003"/>
          </a:xfrm>
          <a:prstGeom prst="rect">
            <a:avLst/>
          </a:prstGeom>
        </p:spPr>
      </p:pic>
    </p:spTree>
    <p:extLst>
      <p:ext uri="{BB962C8B-B14F-4D97-AF65-F5344CB8AC3E}">
        <p14:creationId xmlns:p14="http://schemas.microsoft.com/office/powerpoint/2010/main" val="192001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975" y="135229"/>
            <a:ext cx="10728101" cy="6722771"/>
          </a:xfrm>
        </p:spPr>
      </p:pic>
    </p:spTree>
    <p:extLst>
      <p:ext uri="{BB962C8B-B14F-4D97-AF65-F5344CB8AC3E}">
        <p14:creationId xmlns:p14="http://schemas.microsoft.com/office/powerpoint/2010/main" val="1200826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6"/>
            <a:ext cx="10515600" cy="6027312"/>
          </a:xfrm>
        </p:spPr>
        <p:txBody>
          <a:bodyPr>
            <a:normAutofit/>
          </a:bodyPr>
          <a:lstStyle/>
          <a:p>
            <a:pPr marL="0" indent="0" algn="l" rtl="0">
              <a:buNone/>
            </a:pPr>
            <a:r>
              <a:rPr lang="en-US" sz="3600" b="1" dirty="0" smtClean="0">
                <a:solidFill>
                  <a:srgbClr val="FF0000"/>
                </a:solidFill>
              </a:rPr>
              <a:t>Granulopoiesis</a:t>
            </a:r>
          </a:p>
          <a:p>
            <a:pPr marL="0" indent="0" algn="l" rtl="0">
              <a:buNone/>
            </a:pPr>
            <a:endParaRPr lang="en-US" dirty="0"/>
          </a:p>
          <a:p>
            <a:pPr marL="0" indent="0" algn="l" rtl="0">
              <a:buNone/>
            </a:pPr>
            <a:r>
              <a:rPr lang="en-US" b="1" dirty="0"/>
              <a:t>Granulocytes</a:t>
            </a:r>
            <a:r>
              <a:rPr lang="en-US" dirty="0"/>
              <a:t> are a category of white blood cells in the innate immune system characterized by the presence of specific granules in their cytoplasm</a:t>
            </a:r>
            <a:r>
              <a:rPr lang="en-US" dirty="0" smtClean="0"/>
              <a:t>. </a:t>
            </a:r>
            <a:r>
              <a:rPr lang="en-US" dirty="0"/>
              <a:t>They are also called </a:t>
            </a:r>
            <a:r>
              <a:rPr lang="en-US" b="1" dirty="0"/>
              <a:t>polymorphonuclear leukocytes </a:t>
            </a:r>
            <a:r>
              <a:rPr lang="en-US" dirty="0"/>
              <a:t>(PMN, PML, or PMNL) because of the varying shape of the </a:t>
            </a:r>
            <a:r>
              <a:rPr lang="en-US" dirty="0" smtClean="0"/>
              <a:t>nucleus. </a:t>
            </a:r>
            <a:endParaRPr lang="en-US" dirty="0" smtClean="0"/>
          </a:p>
          <a:p>
            <a:pPr marL="0" indent="0" algn="l" rtl="0">
              <a:buNone/>
            </a:pPr>
            <a:r>
              <a:rPr lang="en-US" dirty="0" smtClean="0"/>
              <a:t>The </a:t>
            </a:r>
            <a:r>
              <a:rPr lang="en-US" dirty="0"/>
              <a:t>term polymorphonuclear leukocyte often refers specifically to </a:t>
            </a:r>
            <a:r>
              <a:rPr lang="en-US" dirty="0" smtClean="0"/>
              <a:t>neutrophil granulocytes, </a:t>
            </a:r>
            <a:r>
              <a:rPr lang="en-US" dirty="0"/>
              <a:t>the most abundant of the granulocytes; the other types (eosinophils, basophils, and mast cells) have lower </a:t>
            </a:r>
            <a:r>
              <a:rPr lang="en-US" dirty="0" smtClean="0"/>
              <a:t>number </a:t>
            </a:r>
            <a:r>
              <a:rPr lang="en-US" dirty="0"/>
              <a:t>of lobes</a:t>
            </a:r>
            <a:r>
              <a:rPr lang="en-US" dirty="0" smtClean="0"/>
              <a:t>.</a:t>
            </a:r>
          </a:p>
          <a:p>
            <a:pPr marL="0" indent="0" algn="l" rtl="0">
              <a:buNone/>
            </a:pPr>
            <a:r>
              <a:rPr lang="en-US" dirty="0"/>
              <a:t>The proliferation and differentiation of </a:t>
            </a:r>
            <a:r>
              <a:rPr lang="en-US" dirty="0" smtClean="0"/>
              <a:t>myeloid progenitor cells </a:t>
            </a:r>
            <a:r>
              <a:rPr lang="en-US" dirty="0"/>
              <a:t>are under the influence of G-CSF, IL-3, </a:t>
            </a:r>
            <a:r>
              <a:rPr lang="en-US" dirty="0" smtClean="0"/>
              <a:t>and GM-CSF</a:t>
            </a:r>
            <a:endParaRPr lang="ar-IQ" dirty="0"/>
          </a:p>
        </p:txBody>
      </p:sp>
    </p:spTree>
    <p:extLst>
      <p:ext uri="{BB962C8B-B14F-4D97-AF65-F5344CB8AC3E}">
        <p14:creationId xmlns:p14="http://schemas.microsoft.com/office/powerpoint/2010/main" val="967122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220496"/>
          </a:xfrm>
        </p:spPr>
        <p:txBody>
          <a:bodyPr>
            <a:normAutofit/>
          </a:bodyPr>
          <a:lstStyle/>
          <a:p>
            <a:pPr marL="0" indent="0" algn="l" rtl="0">
              <a:buNone/>
            </a:pPr>
            <a:r>
              <a:rPr lang="en-US" sz="3200" b="1" dirty="0">
                <a:solidFill>
                  <a:srgbClr val="FF0000"/>
                </a:solidFill>
              </a:rPr>
              <a:t>Types of granulopoiesis</a:t>
            </a:r>
          </a:p>
          <a:p>
            <a:pPr marL="0" indent="0" algn="l" rtl="0">
              <a:buNone/>
            </a:pPr>
            <a:endParaRPr lang="en-US" dirty="0" smtClean="0"/>
          </a:p>
          <a:p>
            <a:pPr marL="0" indent="0" algn="l" rtl="0">
              <a:buNone/>
            </a:pPr>
            <a:r>
              <a:rPr lang="en-US" b="1" dirty="0" smtClean="0"/>
              <a:t>Steady </a:t>
            </a:r>
            <a:r>
              <a:rPr lang="en-US" b="1" dirty="0"/>
              <a:t>state granulopoiesis</a:t>
            </a:r>
          </a:p>
          <a:p>
            <a:pPr marL="0" indent="0" algn="l" rtl="0">
              <a:buNone/>
            </a:pPr>
            <a:r>
              <a:rPr lang="en-US" dirty="0"/>
              <a:t>Steady state granulopoiesis is a term used to describe the normal daily production of granulocytes. Granulocytes are short lived cells (their lifespan is between 6 and 8 hours) with a high cell </a:t>
            </a:r>
            <a:r>
              <a:rPr lang="en-US" dirty="0" smtClean="0"/>
              <a:t>turnover.</a:t>
            </a:r>
          </a:p>
          <a:p>
            <a:pPr marL="0" indent="0" algn="l" rtl="0">
              <a:buNone/>
            </a:pPr>
            <a:endParaRPr lang="en-US" dirty="0"/>
          </a:p>
          <a:p>
            <a:pPr marL="0" indent="0" algn="l" rtl="0">
              <a:buNone/>
            </a:pPr>
            <a:r>
              <a:rPr lang="en-US" b="1" dirty="0" smtClean="0"/>
              <a:t>Emergency </a:t>
            </a:r>
            <a:r>
              <a:rPr lang="en-US" b="1" dirty="0"/>
              <a:t>granulopoiesis</a:t>
            </a:r>
          </a:p>
          <a:p>
            <a:pPr marL="0" indent="0" algn="l" rtl="0">
              <a:buNone/>
            </a:pPr>
            <a:r>
              <a:rPr lang="en-US" dirty="0"/>
              <a:t>Steady state granulopoiesis is switched to a program termed emergency granulopoiesis after a major insult to the organism, usually a bacterial infection. </a:t>
            </a:r>
            <a:endParaRPr lang="ar-IQ" dirty="0"/>
          </a:p>
        </p:txBody>
      </p:sp>
    </p:spTree>
    <p:extLst>
      <p:ext uri="{BB962C8B-B14F-4D97-AF65-F5344CB8AC3E}">
        <p14:creationId xmlns:p14="http://schemas.microsoft.com/office/powerpoint/2010/main" val="246722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6014434"/>
          </a:xfrm>
        </p:spPr>
        <p:txBody>
          <a:bodyPr/>
          <a:lstStyle/>
          <a:p>
            <a:pPr marL="0" indent="0" algn="l" rtl="0">
              <a:buNone/>
            </a:pPr>
            <a:endParaRPr lang="en-US" dirty="0" smtClean="0"/>
          </a:p>
          <a:p>
            <a:pPr marL="0" indent="0" algn="l" rtl="0">
              <a:buNone/>
            </a:pPr>
            <a:r>
              <a:rPr lang="en-US" sz="3200" dirty="0" smtClean="0"/>
              <a:t>There </a:t>
            </a:r>
            <a:r>
              <a:rPr lang="en-US" sz="3200" dirty="0"/>
              <a:t>are </a:t>
            </a:r>
            <a:r>
              <a:rPr lang="en-US" sz="3200" dirty="0" smtClean="0"/>
              <a:t>three </a:t>
            </a:r>
            <a:r>
              <a:rPr lang="en-US" sz="3200" dirty="0"/>
              <a:t>types of granulocytes </a:t>
            </a:r>
            <a:r>
              <a:rPr lang="en-US" sz="3200" dirty="0" smtClean="0"/>
              <a:t>:</a:t>
            </a:r>
            <a:endParaRPr lang="en-US" sz="3200" dirty="0"/>
          </a:p>
          <a:p>
            <a:pPr marL="0" indent="0" algn="l" rtl="0">
              <a:buNone/>
            </a:pPr>
            <a:endParaRPr lang="en-US" sz="3200" dirty="0" smtClean="0"/>
          </a:p>
          <a:p>
            <a:pPr marL="0" indent="0" algn="l" rtl="0">
              <a:buNone/>
            </a:pPr>
            <a:r>
              <a:rPr lang="en-US" sz="3200" b="1" dirty="0" smtClean="0"/>
              <a:t>Neutrophils</a:t>
            </a:r>
            <a:endParaRPr lang="en-US" sz="3200" b="1" dirty="0"/>
          </a:p>
          <a:p>
            <a:pPr marL="0" indent="0" algn="l" rtl="0">
              <a:buNone/>
            </a:pPr>
            <a:r>
              <a:rPr lang="en-US" sz="3200" b="1" dirty="0" smtClean="0"/>
              <a:t>Basophils</a:t>
            </a:r>
          </a:p>
          <a:p>
            <a:pPr marL="0" indent="0" algn="l" rtl="0">
              <a:buNone/>
            </a:pPr>
            <a:r>
              <a:rPr lang="en-US" sz="3200" b="1" dirty="0" smtClean="0"/>
              <a:t>Eosinophils</a:t>
            </a:r>
            <a:endParaRPr lang="en-US" sz="3200" b="1" dirty="0"/>
          </a:p>
          <a:p>
            <a:pPr marL="0" indent="0" algn="l" rtl="0">
              <a:buNone/>
            </a:pPr>
            <a:endParaRPr lang="ar-IQ" sz="3200" dirty="0"/>
          </a:p>
        </p:txBody>
      </p:sp>
    </p:spTree>
    <p:extLst>
      <p:ext uri="{BB962C8B-B14F-4D97-AF65-F5344CB8AC3E}">
        <p14:creationId xmlns:p14="http://schemas.microsoft.com/office/powerpoint/2010/main" val="3523578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4"/>
            <a:ext cx="10515600" cy="6117465"/>
          </a:xfrm>
        </p:spPr>
        <p:txBody>
          <a:bodyPr>
            <a:normAutofit lnSpcReduction="10000"/>
          </a:bodyPr>
          <a:lstStyle/>
          <a:p>
            <a:pPr marL="0" indent="0" algn="l" rtl="0">
              <a:buNone/>
            </a:pPr>
            <a:r>
              <a:rPr lang="en-US" sz="3200" b="1" dirty="0" smtClean="0">
                <a:solidFill>
                  <a:srgbClr val="FF0000"/>
                </a:solidFill>
              </a:rPr>
              <a:t>Neutrophils</a:t>
            </a:r>
            <a:endParaRPr lang="en-US" sz="2400" dirty="0" smtClean="0"/>
          </a:p>
          <a:p>
            <a:pPr marL="0" indent="0" algn="l" rtl="0">
              <a:buNone/>
            </a:pPr>
            <a:endParaRPr lang="en-US" sz="2400" dirty="0"/>
          </a:p>
          <a:p>
            <a:pPr marL="0" indent="0" algn="l" rtl="0">
              <a:buNone/>
            </a:pPr>
            <a:r>
              <a:rPr lang="en-US" dirty="0" smtClean="0"/>
              <a:t>Neutrophils </a:t>
            </a:r>
            <a:r>
              <a:rPr lang="en-US" dirty="0"/>
              <a:t>are </a:t>
            </a:r>
            <a:r>
              <a:rPr lang="en-US" dirty="0" smtClean="0"/>
              <a:t>the </a:t>
            </a:r>
            <a:r>
              <a:rPr lang="en-US" dirty="0"/>
              <a:t>most abundant type </a:t>
            </a:r>
            <a:r>
              <a:rPr lang="en-US" dirty="0" smtClean="0"/>
              <a:t>of white </a:t>
            </a:r>
          </a:p>
          <a:p>
            <a:pPr marL="0" indent="0" algn="l" rtl="0">
              <a:buNone/>
            </a:pPr>
            <a:r>
              <a:rPr lang="en-US" dirty="0" smtClean="0"/>
              <a:t>blood cells, </a:t>
            </a:r>
            <a:r>
              <a:rPr lang="en-US" dirty="0"/>
              <a:t>constituting 60% to 65</a:t>
            </a:r>
            <a:r>
              <a:rPr lang="en-US" dirty="0" smtClean="0"/>
              <a:t>%, and </a:t>
            </a:r>
            <a:r>
              <a:rPr lang="en-US" dirty="0"/>
              <a:t>about </a:t>
            </a:r>
            <a:endParaRPr lang="en-US" dirty="0" smtClean="0"/>
          </a:p>
          <a:p>
            <a:pPr marL="0" indent="0" algn="l" rtl="0">
              <a:buNone/>
            </a:pPr>
            <a:r>
              <a:rPr lang="en-US" dirty="0" smtClean="0"/>
              <a:t>12–15 </a:t>
            </a:r>
            <a:r>
              <a:rPr lang="en-US" dirty="0" err="1"/>
              <a:t>micrometres</a:t>
            </a:r>
            <a:r>
              <a:rPr lang="en-US" dirty="0"/>
              <a:t> </a:t>
            </a:r>
            <a:r>
              <a:rPr lang="en-US" dirty="0" smtClean="0"/>
              <a:t>in diameter. Once </a:t>
            </a:r>
            <a:r>
              <a:rPr lang="en-US" dirty="0"/>
              <a:t>neutrophils </a:t>
            </a:r>
            <a:endParaRPr lang="en-US" dirty="0" smtClean="0"/>
          </a:p>
          <a:p>
            <a:pPr marL="0" indent="0" algn="l" rtl="0">
              <a:buNone/>
            </a:pPr>
            <a:r>
              <a:rPr lang="en-US" dirty="0" smtClean="0"/>
              <a:t>have </a:t>
            </a:r>
            <a:r>
              <a:rPr lang="en-US" dirty="0"/>
              <a:t>received </a:t>
            </a:r>
            <a:r>
              <a:rPr lang="en-US" dirty="0" smtClean="0"/>
              <a:t>the appropriate signals</a:t>
            </a:r>
            <a:r>
              <a:rPr lang="en-US" dirty="0"/>
              <a:t>, it takes them </a:t>
            </a:r>
            <a:endParaRPr lang="en-US" dirty="0" smtClean="0"/>
          </a:p>
          <a:p>
            <a:pPr marL="0" indent="0" algn="l" rtl="0">
              <a:buNone/>
            </a:pPr>
            <a:r>
              <a:rPr lang="en-US" dirty="0" smtClean="0"/>
              <a:t>about thirty minutes </a:t>
            </a:r>
            <a:r>
              <a:rPr lang="en-US" dirty="0"/>
              <a:t>to </a:t>
            </a:r>
            <a:r>
              <a:rPr lang="en-US" dirty="0" smtClean="0"/>
              <a:t>leave the </a:t>
            </a:r>
            <a:r>
              <a:rPr lang="en-US" dirty="0"/>
              <a:t>blood and reach </a:t>
            </a:r>
            <a:endParaRPr lang="en-US" dirty="0" smtClean="0"/>
          </a:p>
          <a:p>
            <a:pPr marL="0" indent="0" algn="l" rtl="0">
              <a:buNone/>
            </a:pPr>
            <a:r>
              <a:rPr lang="en-US" dirty="0" smtClean="0"/>
              <a:t>the </a:t>
            </a:r>
            <a:r>
              <a:rPr lang="en-US" dirty="0"/>
              <a:t>site of an </a:t>
            </a:r>
            <a:r>
              <a:rPr lang="en-US" dirty="0" smtClean="0"/>
              <a:t>infection to play an important role in </a:t>
            </a:r>
            <a:r>
              <a:rPr lang="en-US" b="1" dirty="0" smtClean="0"/>
              <a:t>phagocytosis.</a:t>
            </a:r>
            <a:r>
              <a:rPr lang="en-US" dirty="0" smtClean="0"/>
              <a:t> </a:t>
            </a:r>
            <a:r>
              <a:rPr lang="en-US" dirty="0"/>
              <a:t>Neutrophils do not return to the blood; they turn into </a:t>
            </a:r>
            <a:r>
              <a:rPr lang="en-US" b="1" dirty="0"/>
              <a:t>pus cells </a:t>
            </a:r>
            <a:r>
              <a:rPr lang="en-US" dirty="0"/>
              <a:t>and die</a:t>
            </a:r>
            <a:r>
              <a:rPr lang="en-US" dirty="0" smtClean="0"/>
              <a:t>. </a:t>
            </a:r>
          </a:p>
          <a:p>
            <a:pPr marL="0" indent="0" algn="l" rtl="0">
              <a:buNone/>
            </a:pPr>
            <a:r>
              <a:rPr lang="en-US" dirty="0" smtClean="0"/>
              <a:t>Mature </a:t>
            </a:r>
            <a:r>
              <a:rPr lang="en-US" dirty="0"/>
              <a:t>neutrophils are smaller than monocytes, and have a segmented nucleus with several sections(two to five segments); each section is connected by chromatin filaments. Neutrophils do not normally exit the bone marrow until maturity, but during an infection neutrophil precursors called </a:t>
            </a:r>
            <a:r>
              <a:rPr lang="en-US" dirty="0" err="1"/>
              <a:t>myelocytes</a:t>
            </a:r>
            <a:r>
              <a:rPr lang="en-US" dirty="0"/>
              <a:t> and </a:t>
            </a:r>
            <a:r>
              <a:rPr lang="en-US" dirty="0" err="1"/>
              <a:t>promyelocytes</a:t>
            </a:r>
            <a:r>
              <a:rPr lang="en-US" dirty="0"/>
              <a:t> are released.</a:t>
            </a:r>
            <a:endParaRPr lang="ar-IQ" dirty="0"/>
          </a:p>
        </p:txBody>
      </p:sp>
      <p:pic>
        <p:nvPicPr>
          <p:cNvPr id="5" name="Picture 4"/>
          <p:cNvPicPr>
            <a:picLocks noChangeAspect="1"/>
          </p:cNvPicPr>
          <p:nvPr/>
        </p:nvPicPr>
        <p:blipFill>
          <a:blip r:embed="rId2"/>
          <a:stretch>
            <a:fillRect/>
          </a:stretch>
        </p:blipFill>
        <p:spPr>
          <a:xfrm>
            <a:off x="8382000" y="0"/>
            <a:ext cx="3810000" cy="3387144"/>
          </a:xfrm>
          <a:prstGeom prst="rect">
            <a:avLst/>
          </a:prstGeom>
        </p:spPr>
      </p:pic>
    </p:spTree>
    <p:extLst>
      <p:ext uri="{BB962C8B-B14F-4D97-AF65-F5344CB8AC3E}">
        <p14:creationId xmlns:p14="http://schemas.microsoft.com/office/powerpoint/2010/main" val="4196085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360608"/>
            <a:ext cx="10515600" cy="5816355"/>
          </a:xfrm>
        </p:spPr>
        <p:txBody>
          <a:bodyPr>
            <a:normAutofit lnSpcReduction="10000"/>
          </a:bodyPr>
          <a:lstStyle/>
          <a:p>
            <a:pPr marL="0" indent="0" algn="l" rtl="0">
              <a:buNone/>
            </a:pPr>
            <a:r>
              <a:rPr lang="en-US" sz="3200" b="1" dirty="0">
                <a:solidFill>
                  <a:srgbClr val="FF0000"/>
                </a:solidFill>
              </a:rPr>
              <a:t>Eosinophils</a:t>
            </a:r>
          </a:p>
          <a:p>
            <a:pPr marL="0" indent="0" algn="l" rtl="0">
              <a:buNone/>
            </a:pPr>
            <a:endParaRPr lang="en-US" dirty="0" smtClean="0"/>
          </a:p>
          <a:p>
            <a:pPr marL="0" indent="0" algn="l" rtl="0">
              <a:buNone/>
            </a:pPr>
            <a:r>
              <a:rPr lang="en-US" dirty="0" smtClean="0"/>
              <a:t>Eosinophils </a:t>
            </a:r>
            <a:r>
              <a:rPr lang="en-US" dirty="0"/>
              <a:t>have kidney-shaped lobed nuclei (two </a:t>
            </a:r>
            <a:endParaRPr lang="en-US" dirty="0" smtClean="0"/>
          </a:p>
          <a:p>
            <a:pPr marL="0" indent="0" algn="l" rtl="0">
              <a:buNone/>
            </a:pPr>
            <a:r>
              <a:rPr lang="en-US" dirty="0" smtClean="0"/>
              <a:t>to </a:t>
            </a:r>
            <a:r>
              <a:rPr lang="en-US" dirty="0"/>
              <a:t>four lobes). The number of granules in an </a:t>
            </a:r>
            <a:endParaRPr lang="en-US" dirty="0" smtClean="0"/>
          </a:p>
          <a:p>
            <a:pPr marL="0" indent="0" algn="l" rtl="0">
              <a:buNone/>
            </a:pPr>
            <a:r>
              <a:rPr lang="en-US" dirty="0" smtClean="0"/>
              <a:t>eosinophil </a:t>
            </a:r>
            <a:r>
              <a:rPr lang="en-US" dirty="0"/>
              <a:t>can vary because they have a tendency </a:t>
            </a:r>
            <a:endParaRPr lang="en-US" dirty="0" smtClean="0"/>
          </a:p>
          <a:p>
            <a:pPr marL="0" indent="0" algn="l" rtl="0">
              <a:buNone/>
            </a:pPr>
            <a:r>
              <a:rPr lang="en-US" dirty="0" smtClean="0"/>
              <a:t>to </a:t>
            </a:r>
            <a:r>
              <a:rPr lang="en-US" dirty="0"/>
              <a:t>degranulate while in the blood stream</a:t>
            </a:r>
            <a:r>
              <a:rPr lang="en-US" dirty="0" smtClean="0"/>
              <a:t>. </a:t>
            </a:r>
          </a:p>
          <a:p>
            <a:pPr marL="0" indent="0" algn="l" rtl="0">
              <a:buNone/>
            </a:pPr>
            <a:r>
              <a:rPr lang="en-US" dirty="0" smtClean="0"/>
              <a:t>Eosinophils </a:t>
            </a:r>
            <a:r>
              <a:rPr lang="en-US" dirty="0"/>
              <a:t>play a crucial part in the </a:t>
            </a:r>
            <a:r>
              <a:rPr lang="en-US" b="1" dirty="0"/>
              <a:t>killing of parasites </a:t>
            </a:r>
            <a:r>
              <a:rPr lang="en-US" dirty="0"/>
              <a:t>(e.g., enteric nematodes</a:t>
            </a:r>
            <a:r>
              <a:rPr lang="en-US" dirty="0" smtClean="0"/>
              <a:t>). These </a:t>
            </a:r>
            <a:r>
              <a:rPr lang="en-US" dirty="0"/>
              <a:t>cells also have a limited ability to participate in phagocytosis</a:t>
            </a:r>
            <a:r>
              <a:rPr lang="en-US" dirty="0" smtClean="0"/>
              <a:t>, </a:t>
            </a:r>
            <a:r>
              <a:rPr lang="en-US" dirty="0"/>
              <a:t>they are professional </a:t>
            </a:r>
            <a:r>
              <a:rPr lang="en-US" b="1" dirty="0"/>
              <a:t>antigen-presenting cells</a:t>
            </a:r>
            <a:r>
              <a:rPr lang="en-US" dirty="0"/>
              <a:t>, they </a:t>
            </a:r>
            <a:r>
              <a:rPr lang="en-US" b="1" dirty="0"/>
              <a:t>regulate other immune cell functions </a:t>
            </a:r>
            <a:r>
              <a:rPr lang="en-US" dirty="0"/>
              <a:t>(e.g., CD4+ T cell, dendritic cell, B cell, mast cell, neutrophil, and basophil functions</a:t>
            </a:r>
            <a:r>
              <a:rPr lang="en-US" dirty="0" smtClean="0"/>
              <a:t>), </a:t>
            </a:r>
            <a:r>
              <a:rPr lang="en-US" dirty="0"/>
              <a:t>they are involved in the </a:t>
            </a:r>
            <a:r>
              <a:rPr lang="en-US" b="1" dirty="0"/>
              <a:t>destruction of tumor cells</a:t>
            </a:r>
            <a:r>
              <a:rPr lang="en-US" dirty="0" smtClean="0"/>
              <a:t>, </a:t>
            </a:r>
            <a:r>
              <a:rPr lang="en-US" dirty="0"/>
              <a:t>and they promote the </a:t>
            </a:r>
            <a:r>
              <a:rPr lang="en-US" b="1" dirty="0"/>
              <a:t>repair of damaged tissue</a:t>
            </a:r>
            <a:r>
              <a:rPr lang="en-US" b="1" dirty="0" smtClean="0"/>
              <a:t>. </a:t>
            </a:r>
            <a:endParaRPr lang="ar-IQ" b="1" dirty="0"/>
          </a:p>
        </p:txBody>
      </p:sp>
      <p:pic>
        <p:nvPicPr>
          <p:cNvPr id="8" name="Picture 7"/>
          <p:cNvPicPr>
            <a:picLocks noChangeAspect="1"/>
          </p:cNvPicPr>
          <p:nvPr/>
        </p:nvPicPr>
        <p:blipFill>
          <a:blip r:embed="rId2"/>
          <a:stretch>
            <a:fillRect/>
          </a:stretch>
        </p:blipFill>
        <p:spPr>
          <a:xfrm>
            <a:off x="8564450" y="-122887"/>
            <a:ext cx="3627549" cy="3368363"/>
          </a:xfrm>
          <a:prstGeom prst="rect">
            <a:avLst/>
          </a:prstGeom>
        </p:spPr>
      </p:pic>
    </p:spTree>
    <p:extLst>
      <p:ext uri="{BB962C8B-B14F-4D97-AF65-F5344CB8AC3E}">
        <p14:creationId xmlns:p14="http://schemas.microsoft.com/office/powerpoint/2010/main" val="794213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6130344"/>
          </a:xfrm>
        </p:spPr>
        <p:txBody>
          <a:bodyPr>
            <a:normAutofit/>
          </a:bodyPr>
          <a:lstStyle/>
          <a:p>
            <a:pPr marL="0" indent="0" algn="l" rtl="0">
              <a:buNone/>
            </a:pPr>
            <a:r>
              <a:rPr lang="en-US" sz="3300" b="1" dirty="0" smtClean="0">
                <a:solidFill>
                  <a:srgbClr val="FF0000"/>
                </a:solidFill>
              </a:rPr>
              <a:t>Basophils</a:t>
            </a:r>
          </a:p>
          <a:p>
            <a:pPr marL="0" indent="0" algn="l" rtl="0">
              <a:buNone/>
            </a:pPr>
            <a:r>
              <a:rPr lang="en-US" dirty="0" smtClean="0"/>
              <a:t>Basophils </a:t>
            </a:r>
            <a:r>
              <a:rPr lang="en-US" dirty="0"/>
              <a:t>are one of the least abundant cells in bone </a:t>
            </a:r>
            <a:endParaRPr lang="en-US" dirty="0" smtClean="0"/>
          </a:p>
          <a:p>
            <a:pPr marL="0" indent="0" algn="l" rtl="0">
              <a:buNone/>
            </a:pPr>
            <a:r>
              <a:rPr lang="en-US" dirty="0" smtClean="0"/>
              <a:t>marrow </a:t>
            </a:r>
            <a:r>
              <a:rPr lang="en-US" dirty="0"/>
              <a:t>and blood (occurring at less than two </a:t>
            </a:r>
            <a:endParaRPr lang="en-US" dirty="0" smtClean="0"/>
          </a:p>
          <a:p>
            <a:pPr marL="0" indent="0" algn="l" rtl="0">
              <a:buNone/>
            </a:pPr>
            <a:r>
              <a:rPr lang="en-US" dirty="0" smtClean="0"/>
              <a:t>percent </a:t>
            </a:r>
            <a:r>
              <a:rPr lang="en-US" dirty="0"/>
              <a:t>of all cells). Like neutrophils and eosinophils, </a:t>
            </a:r>
            <a:endParaRPr lang="en-US" dirty="0" smtClean="0"/>
          </a:p>
          <a:p>
            <a:pPr marL="0" indent="0" algn="l" rtl="0">
              <a:buNone/>
            </a:pPr>
            <a:r>
              <a:rPr lang="en-US" dirty="0" smtClean="0"/>
              <a:t>they </a:t>
            </a:r>
            <a:r>
              <a:rPr lang="en-US" dirty="0"/>
              <a:t>have lobed nuclei; however, they have only two </a:t>
            </a:r>
            <a:endParaRPr lang="en-US" dirty="0" smtClean="0"/>
          </a:p>
          <a:p>
            <a:pPr marL="0" indent="0" algn="l" rtl="0">
              <a:buNone/>
            </a:pPr>
            <a:r>
              <a:rPr lang="en-US" dirty="0" smtClean="0"/>
              <a:t>lobes</a:t>
            </a:r>
            <a:r>
              <a:rPr lang="en-US" dirty="0"/>
              <a:t>, and the chromatin filaments that connect them are not very visible. Basophils have receptors that can bind to </a:t>
            </a:r>
            <a:r>
              <a:rPr lang="en-US" dirty="0" err="1"/>
              <a:t>IgE</a:t>
            </a:r>
            <a:r>
              <a:rPr lang="en-US" dirty="0"/>
              <a:t>, IgG, complement, and histamine. The cytoplasm of basophils contains a varied amount of granules; these granules are usually numerous enough to partially conceal the nucleus. Granule contents of basophils are abundant with histamine, heparin</a:t>
            </a:r>
            <a:r>
              <a:rPr lang="en-US" dirty="0" smtClean="0"/>
              <a:t>, </a:t>
            </a:r>
            <a:r>
              <a:rPr lang="en-US" dirty="0"/>
              <a:t>platelet-activating factor, and other substances.</a:t>
            </a:r>
          </a:p>
          <a:p>
            <a:pPr marL="0" indent="0" algn="l" rtl="0">
              <a:buNone/>
            </a:pPr>
            <a:endParaRPr lang="en-US" dirty="0"/>
          </a:p>
        </p:txBody>
      </p:sp>
      <p:pic>
        <p:nvPicPr>
          <p:cNvPr id="2" name="Picture 1"/>
          <p:cNvPicPr>
            <a:picLocks noChangeAspect="1"/>
          </p:cNvPicPr>
          <p:nvPr/>
        </p:nvPicPr>
        <p:blipFill>
          <a:blip r:embed="rId2"/>
          <a:stretch>
            <a:fillRect/>
          </a:stretch>
        </p:blipFill>
        <p:spPr>
          <a:xfrm>
            <a:off x="8680361" y="0"/>
            <a:ext cx="3511639" cy="3065172"/>
          </a:xfrm>
          <a:prstGeom prst="rect">
            <a:avLst/>
          </a:prstGeom>
        </p:spPr>
      </p:pic>
    </p:spTree>
    <p:extLst>
      <p:ext uri="{BB962C8B-B14F-4D97-AF65-F5344CB8AC3E}">
        <p14:creationId xmlns:p14="http://schemas.microsoft.com/office/powerpoint/2010/main" val="1076110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5854991"/>
          </a:xfrm>
        </p:spPr>
        <p:txBody>
          <a:bodyPr/>
          <a:lstStyle/>
          <a:p>
            <a:pPr marL="0" indent="0" algn="l" rtl="0">
              <a:buNone/>
            </a:pPr>
            <a:endParaRPr lang="en-US" dirty="0" smtClean="0"/>
          </a:p>
          <a:p>
            <a:pPr marL="0" indent="0" algn="l" rtl="0">
              <a:buNone/>
            </a:pPr>
            <a:r>
              <a:rPr lang="en-US" dirty="0"/>
              <a:t> </a:t>
            </a:r>
            <a:r>
              <a:rPr lang="en-US" dirty="0" smtClean="0"/>
              <a:t>   When </a:t>
            </a:r>
            <a:r>
              <a:rPr lang="en-US" dirty="0"/>
              <a:t>an infection occurs, mature basophils will be released from the bone marrow and travel to the site of infection</a:t>
            </a:r>
            <a:r>
              <a:rPr lang="en-US" dirty="0" smtClean="0"/>
              <a:t>. </a:t>
            </a:r>
            <a:r>
              <a:rPr lang="en-US" dirty="0"/>
              <a:t>When basophils are injured, they will release histamine, which contributes to the inflammatory response that helps fight invading organisms. Histamine causes dilation and increased permeability of capillaries close to the basophil. Injured basophils and other leukocytes will release another substance called prostaglandins that contributes to an increased blood flow to the site of infection. Both of these mechanisms allow blood-clotting elements to be delivered to the infected area (this begins the recovery process and blocks the travel of microbes to other parts of the body). Increased permeability of the inflamed tissue also allows for more phagocyte migration to the site of infection so that they can consume microbes.</a:t>
            </a:r>
          </a:p>
          <a:p>
            <a:pPr marL="0" indent="0" algn="l" rtl="0">
              <a:buNone/>
            </a:pPr>
            <a:endParaRPr lang="ar-IQ" dirty="0"/>
          </a:p>
        </p:txBody>
      </p:sp>
    </p:spTree>
    <p:extLst>
      <p:ext uri="{BB962C8B-B14F-4D97-AF65-F5344CB8AC3E}">
        <p14:creationId xmlns:p14="http://schemas.microsoft.com/office/powerpoint/2010/main" val="346817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6168980"/>
          </a:xfrm>
        </p:spPr>
        <p:txBody>
          <a:bodyPr>
            <a:normAutofit lnSpcReduction="10000"/>
          </a:bodyPr>
          <a:lstStyle/>
          <a:p>
            <a:pPr marL="0" indent="0" algn="l" rtl="0">
              <a:buNone/>
            </a:pPr>
            <a:r>
              <a:rPr lang="en-US" sz="3200" b="1" dirty="0" smtClean="0">
                <a:solidFill>
                  <a:srgbClr val="FF0000"/>
                </a:solidFill>
              </a:rPr>
              <a:t>Red bone marrow</a:t>
            </a:r>
          </a:p>
          <a:p>
            <a:pPr marL="0" indent="0" algn="l" rtl="0">
              <a:buNone/>
            </a:pPr>
            <a:r>
              <a:rPr lang="en-US" dirty="0" smtClean="0"/>
              <a:t>Clusters of hemopoietic cells known as hemopoietic islands are widely distributed throughout the loose connective tissue network observed in red marrow. These islands are found next to relatively large, thin walled, sinusoids that also communicate with nutrient vessels of the bone.</a:t>
            </a:r>
          </a:p>
          <a:p>
            <a:pPr marL="0" indent="0" algn="l" rtl="0">
              <a:buNone/>
            </a:pPr>
            <a:r>
              <a:rPr lang="en-US" dirty="0" smtClean="0"/>
              <a:t>Red marrow is most abundant in all skeletal structures from intrauterine life up until around the 5th year of life. As time progresses, red marrow is restricted to the central flat bones (i.e. </a:t>
            </a:r>
            <a:r>
              <a:rPr lang="en-US" b="1" dirty="0" smtClean="0"/>
              <a:t>cranial bones, clavicle, sternum, ribs, scapula, vertebrae, and pelvis</a:t>
            </a:r>
            <a:r>
              <a:rPr lang="en-US" dirty="0" smtClean="0"/>
              <a:t>) and the proximal ends of the proximal long bones of the upper and lower limbs.</a:t>
            </a:r>
          </a:p>
          <a:p>
            <a:pPr marL="0" indent="0" algn="l" rtl="0">
              <a:buNone/>
            </a:pPr>
            <a:r>
              <a:rPr lang="en-US" dirty="0" smtClean="0"/>
              <a:t>The supporting substance that supports the hemopoietic cells and adipocyte in the marrow is made up of reticulin. This is a fine collagen that is produced by mesenchyme derived reticular cells (fibroblast-like cells). </a:t>
            </a:r>
            <a:endParaRPr lang="ar-IQ" dirty="0"/>
          </a:p>
        </p:txBody>
      </p:sp>
    </p:spTree>
    <p:extLst>
      <p:ext uri="{BB962C8B-B14F-4D97-AF65-F5344CB8AC3E}">
        <p14:creationId xmlns:p14="http://schemas.microsoft.com/office/powerpoint/2010/main" val="4081804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5764839"/>
          </a:xfrm>
        </p:spPr>
        <p:txBody>
          <a:bodyPr>
            <a:normAutofit/>
          </a:bodyPr>
          <a:lstStyle/>
          <a:p>
            <a:pPr marL="0" indent="0" algn="l" rtl="0">
              <a:buNone/>
            </a:pPr>
            <a:r>
              <a:rPr lang="en-US" sz="3200" b="1" dirty="0" smtClean="0">
                <a:solidFill>
                  <a:srgbClr val="FF0000"/>
                </a:solidFill>
              </a:rPr>
              <a:t>Monocytes</a:t>
            </a:r>
          </a:p>
          <a:p>
            <a:pPr marL="0" indent="0" algn="l" rtl="0">
              <a:buNone/>
            </a:pPr>
            <a:r>
              <a:rPr lang="en-US" dirty="0"/>
              <a:t>Monocytes are a type of leukocyte, or white blood </a:t>
            </a:r>
            <a:endParaRPr lang="en-US" dirty="0" smtClean="0"/>
          </a:p>
          <a:p>
            <a:pPr marL="0" indent="0" algn="l" rtl="0">
              <a:buNone/>
            </a:pPr>
            <a:r>
              <a:rPr lang="en-US" dirty="0" smtClean="0"/>
              <a:t>cell</a:t>
            </a:r>
            <a:r>
              <a:rPr lang="en-US" dirty="0"/>
              <a:t>. They are the largest type of leukocyte. </a:t>
            </a:r>
            <a:endParaRPr lang="en-US" dirty="0" smtClean="0"/>
          </a:p>
          <a:p>
            <a:pPr marL="0" indent="0" algn="l" rtl="0">
              <a:buNone/>
            </a:pPr>
            <a:r>
              <a:rPr lang="en-US" dirty="0" smtClean="0"/>
              <a:t>Monocytes </a:t>
            </a:r>
            <a:r>
              <a:rPr lang="en-US" dirty="0"/>
              <a:t>are produced by the bone marrow </a:t>
            </a:r>
            <a:r>
              <a:rPr lang="en-US" dirty="0" smtClean="0"/>
              <a:t>from</a:t>
            </a:r>
          </a:p>
          <a:p>
            <a:pPr marL="0" indent="0" algn="l" rtl="0">
              <a:buNone/>
            </a:pPr>
            <a:r>
              <a:rPr lang="en-US" dirty="0" smtClean="0"/>
              <a:t>precursors </a:t>
            </a:r>
            <a:r>
              <a:rPr lang="en-US" dirty="0"/>
              <a:t>called </a:t>
            </a:r>
            <a:r>
              <a:rPr lang="en-US" dirty="0" smtClean="0"/>
              <a:t>monoblasts. </a:t>
            </a:r>
            <a:r>
              <a:rPr lang="en-US" dirty="0"/>
              <a:t>Monocytes circulate </a:t>
            </a:r>
            <a:endParaRPr lang="en-US" dirty="0" smtClean="0"/>
          </a:p>
          <a:p>
            <a:pPr marL="0" indent="0" algn="l" rtl="0">
              <a:buNone/>
            </a:pPr>
            <a:r>
              <a:rPr lang="en-US" dirty="0" smtClean="0"/>
              <a:t>in </a:t>
            </a:r>
            <a:r>
              <a:rPr lang="en-US" dirty="0"/>
              <a:t>the bloodstream for about one to three days </a:t>
            </a:r>
            <a:r>
              <a:rPr lang="en-US" dirty="0" smtClean="0"/>
              <a:t>and</a:t>
            </a:r>
          </a:p>
          <a:p>
            <a:pPr marL="0" indent="0" algn="l" rtl="0">
              <a:buNone/>
            </a:pPr>
            <a:r>
              <a:rPr lang="en-US" dirty="0" smtClean="0"/>
              <a:t>then </a:t>
            </a:r>
            <a:r>
              <a:rPr lang="en-US" dirty="0"/>
              <a:t>typically move into tissues throughout the body where they differentiate into </a:t>
            </a:r>
            <a:r>
              <a:rPr lang="en-US" b="1" dirty="0"/>
              <a:t>macrophages monocyte-derived dendritic cells, osteoclasts, and microglia</a:t>
            </a:r>
            <a:r>
              <a:rPr lang="en-US" dirty="0" smtClean="0"/>
              <a:t>. </a:t>
            </a:r>
            <a:r>
              <a:rPr lang="en-US" dirty="0"/>
              <a:t>They constitute between three and eight percent of the leukocytes in the blood. </a:t>
            </a:r>
            <a:endParaRPr lang="en-US" dirty="0" smtClean="0"/>
          </a:p>
          <a:p>
            <a:pPr marL="0" indent="0" algn="l" rtl="0">
              <a:buNone/>
            </a:pPr>
            <a:r>
              <a:rPr lang="en-US" dirty="0" smtClean="0"/>
              <a:t>They have a </a:t>
            </a:r>
            <a:r>
              <a:rPr lang="en-US" dirty="0"/>
              <a:t>role </a:t>
            </a:r>
            <a:r>
              <a:rPr lang="en-US" dirty="0" smtClean="0"/>
              <a:t>in </a:t>
            </a:r>
            <a:r>
              <a:rPr lang="en-US" dirty="0"/>
              <a:t>phagocytosis, antigen </a:t>
            </a:r>
            <a:r>
              <a:rPr lang="en-US" dirty="0" smtClean="0"/>
              <a:t>presentation </a:t>
            </a:r>
            <a:r>
              <a:rPr lang="en-US" dirty="0"/>
              <a:t>and cytokine </a:t>
            </a:r>
            <a:r>
              <a:rPr lang="en-US" dirty="0" smtClean="0"/>
              <a:t>production. </a:t>
            </a:r>
            <a:endParaRPr lang="en-US" dirty="0"/>
          </a:p>
        </p:txBody>
      </p:sp>
      <p:pic>
        <p:nvPicPr>
          <p:cNvPr id="4" name="Picture 3"/>
          <p:cNvPicPr>
            <a:picLocks noChangeAspect="1"/>
          </p:cNvPicPr>
          <p:nvPr/>
        </p:nvPicPr>
        <p:blipFill>
          <a:blip r:embed="rId2"/>
          <a:stretch>
            <a:fillRect/>
          </a:stretch>
        </p:blipFill>
        <p:spPr>
          <a:xfrm>
            <a:off x="8400715" y="0"/>
            <a:ext cx="3791285" cy="3259763"/>
          </a:xfrm>
          <a:prstGeom prst="rect">
            <a:avLst/>
          </a:prstGeom>
        </p:spPr>
      </p:pic>
    </p:spTree>
    <p:extLst>
      <p:ext uri="{BB962C8B-B14F-4D97-AF65-F5344CB8AC3E}">
        <p14:creationId xmlns:p14="http://schemas.microsoft.com/office/powerpoint/2010/main" val="49925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6246254"/>
          </a:xfrm>
        </p:spPr>
        <p:txBody>
          <a:bodyPr/>
          <a:lstStyle/>
          <a:p>
            <a:pPr marL="0" indent="0" algn="l" rtl="0">
              <a:buNone/>
            </a:pPr>
            <a:r>
              <a:rPr lang="en-US" sz="3200" b="1" dirty="0">
                <a:solidFill>
                  <a:srgbClr val="FF0000"/>
                </a:solidFill>
              </a:rPr>
              <a:t>Platelet Formation</a:t>
            </a:r>
          </a:p>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rtl="0">
              <a:buNone/>
            </a:pPr>
            <a:endParaRPr lang="en-US" dirty="0" smtClean="0"/>
          </a:p>
          <a:p>
            <a:pPr marL="0" indent="0" algn="l" rtl="0">
              <a:buNone/>
            </a:pPr>
            <a:r>
              <a:rPr lang="en-US" dirty="0" smtClean="0"/>
              <a:t>The </a:t>
            </a:r>
            <a:r>
              <a:rPr lang="en-US" dirty="0"/>
              <a:t>formation of platelets is under the control of thrombopoietin,</a:t>
            </a:r>
          </a:p>
          <a:p>
            <a:pPr marL="0" indent="0" algn="l" rtl="0">
              <a:buNone/>
            </a:pPr>
            <a:r>
              <a:rPr lang="en-US" dirty="0"/>
              <a:t>which induces the development and </a:t>
            </a:r>
            <a:r>
              <a:rPr lang="en-US" dirty="0" smtClean="0"/>
              <a:t>proliferation of </a:t>
            </a:r>
            <a:r>
              <a:rPr lang="en-US" dirty="0"/>
              <a:t>giant cells known </a:t>
            </a:r>
            <a:endParaRPr lang="en-US" dirty="0" smtClean="0"/>
          </a:p>
          <a:p>
            <a:pPr marL="0" indent="0" algn="l" rtl="0">
              <a:buNone/>
            </a:pPr>
            <a:r>
              <a:rPr lang="en-US" dirty="0" smtClean="0"/>
              <a:t>as </a:t>
            </a:r>
            <a:r>
              <a:rPr lang="en-US" dirty="0"/>
              <a:t>megakaryoblasts.</a:t>
            </a:r>
            <a:endParaRPr lang="ar-IQ" dirty="0"/>
          </a:p>
        </p:txBody>
      </p:sp>
      <p:pic>
        <p:nvPicPr>
          <p:cNvPr id="2" name="Picture 1"/>
          <p:cNvPicPr>
            <a:picLocks noChangeAspect="1"/>
          </p:cNvPicPr>
          <p:nvPr/>
        </p:nvPicPr>
        <p:blipFill>
          <a:blip r:embed="rId2"/>
          <a:stretch>
            <a:fillRect/>
          </a:stretch>
        </p:blipFill>
        <p:spPr>
          <a:xfrm>
            <a:off x="1140317" y="922986"/>
            <a:ext cx="9525000" cy="3726287"/>
          </a:xfrm>
          <a:prstGeom prst="rect">
            <a:avLst/>
          </a:prstGeom>
        </p:spPr>
      </p:pic>
    </p:spTree>
    <p:extLst>
      <p:ext uri="{BB962C8B-B14F-4D97-AF65-F5344CB8AC3E}">
        <p14:creationId xmlns:p14="http://schemas.microsoft.com/office/powerpoint/2010/main" val="27939075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5790597"/>
          </a:xfrm>
        </p:spPr>
        <p:txBody>
          <a:bodyPr>
            <a:normAutofit/>
          </a:bodyPr>
          <a:lstStyle/>
          <a:p>
            <a:pPr marL="0" indent="0" algn="l" rtl="0">
              <a:buNone/>
            </a:pPr>
            <a:r>
              <a:rPr lang="en-US" sz="3200" b="1" dirty="0" smtClean="0">
                <a:solidFill>
                  <a:srgbClr val="FF0000"/>
                </a:solidFill>
              </a:rPr>
              <a:t>Platelets</a:t>
            </a:r>
            <a:r>
              <a:rPr lang="en-US" dirty="0" smtClean="0"/>
              <a:t> </a:t>
            </a:r>
          </a:p>
          <a:p>
            <a:pPr marL="0" indent="0" algn="l" rtl="0">
              <a:buNone/>
            </a:pPr>
            <a:r>
              <a:rPr lang="en-US" dirty="0" smtClean="0"/>
              <a:t>They are </a:t>
            </a:r>
            <a:r>
              <a:rPr lang="en-US" dirty="0"/>
              <a:t>the smallest of the three major types of blood cells</a:t>
            </a:r>
            <a:r>
              <a:rPr lang="en-US" dirty="0" smtClean="0"/>
              <a:t>.</a:t>
            </a:r>
            <a:endParaRPr lang="en-US" dirty="0"/>
          </a:p>
          <a:p>
            <a:pPr marL="0" indent="0" algn="l" rtl="0">
              <a:buNone/>
            </a:pPr>
            <a:r>
              <a:rPr lang="en-US" dirty="0"/>
              <a:t>Platelets are only about 20% of the diameter of red blood cells</a:t>
            </a:r>
            <a:r>
              <a:rPr lang="en-US" dirty="0" smtClean="0"/>
              <a:t>.</a:t>
            </a:r>
          </a:p>
          <a:p>
            <a:pPr marL="0" indent="0" algn="l" rtl="0">
              <a:buNone/>
            </a:pPr>
            <a:r>
              <a:rPr lang="en-US" b="1" dirty="0" smtClean="0"/>
              <a:t>Platelet Production</a:t>
            </a:r>
          </a:p>
          <a:p>
            <a:pPr marL="0" indent="0" algn="l" rtl="0">
              <a:buNone/>
            </a:pPr>
            <a:r>
              <a:rPr lang="en-US" dirty="0" smtClean="0"/>
              <a:t>Platelets are produced in the bone marrow, the same as the red cells and most of the white blood cells.  Platelets are produced from very large bone marrow cells called </a:t>
            </a:r>
            <a:r>
              <a:rPr lang="en-US" b="1" dirty="0" smtClean="0"/>
              <a:t>megakaryocytes</a:t>
            </a:r>
            <a:r>
              <a:rPr lang="en-US" dirty="0" smtClean="0"/>
              <a:t>.  As megakaryocytes develop into giant cells, they undergo a process of fragmentation that results in the release </a:t>
            </a:r>
            <a:r>
              <a:rPr lang="en-US" dirty="0"/>
              <a:t>of several </a:t>
            </a:r>
            <a:r>
              <a:rPr lang="en-US" dirty="0" smtClean="0"/>
              <a:t>thousand platelets per megakaryocyte</a:t>
            </a:r>
            <a:r>
              <a:rPr lang="en-US" dirty="0"/>
              <a:t>. The remaining </a:t>
            </a:r>
            <a:r>
              <a:rPr lang="en-US" dirty="0" smtClean="0"/>
              <a:t>cytoplasm and </a:t>
            </a:r>
            <a:r>
              <a:rPr lang="en-US" dirty="0"/>
              <a:t>nucleus of the megakaryocyte degenerate and </a:t>
            </a:r>
            <a:r>
              <a:rPr lang="en-US" dirty="0" smtClean="0"/>
              <a:t>are phagocytosed </a:t>
            </a:r>
            <a:r>
              <a:rPr lang="en-US" dirty="0"/>
              <a:t>by macrophages</a:t>
            </a:r>
            <a:r>
              <a:rPr lang="en-US" dirty="0" smtClean="0"/>
              <a:t>.</a:t>
            </a:r>
          </a:p>
          <a:p>
            <a:pPr marL="0" indent="0" algn="l" rtl="0">
              <a:buNone/>
            </a:pPr>
            <a:r>
              <a:rPr lang="en-US" dirty="0" smtClean="0"/>
              <a:t>The dominant hormone controlling megakaryocyte development is </a:t>
            </a:r>
            <a:r>
              <a:rPr lang="en-US" b="1" dirty="0" smtClean="0"/>
              <a:t>thrombopoietin</a:t>
            </a:r>
            <a:r>
              <a:rPr lang="en-US" dirty="0" smtClean="0"/>
              <a:t> (often abbreviated as TPO). </a:t>
            </a:r>
            <a:endParaRPr lang="ar-IQ" dirty="0"/>
          </a:p>
        </p:txBody>
      </p:sp>
    </p:spTree>
    <p:extLst>
      <p:ext uri="{BB962C8B-B14F-4D97-AF65-F5344CB8AC3E}">
        <p14:creationId xmlns:p14="http://schemas.microsoft.com/office/powerpoint/2010/main" val="1828543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0"/>
            <a:ext cx="10515600" cy="6207617"/>
          </a:xfrm>
        </p:spPr>
        <p:txBody>
          <a:bodyPr>
            <a:normAutofit lnSpcReduction="10000"/>
          </a:bodyPr>
          <a:lstStyle/>
          <a:p>
            <a:pPr marL="0" indent="0" algn="l" rtl="0">
              <a:buNone/>
            </a:pPr>
            <a:r>
              <a:rPr lang="en-US" sz="3200" b="1" dirty="0"/>
              <a:t>Platelet Structure</a:t>
            </a:r>
          </a:p>
          <a:p>
            <a:pPr marL="0" indent="0" algn="l" rtl="0">
              <a:buNone/>
            </a:pPr>
            <a:endParaRPr lang="en-US" dirty="0"/>
          </a:p>
          <a:p>
            <a:pPr marL="0" indent="0" algn="l" rtl="0">
              <a:buNone/>
            </a:pPr>
            <a:r>
              <a:rPr lang="en-US" dirty="0"/>
              <a:t>Platelets are actually not true cells but merely circulating fragments of cells.  But even though platelets are merely cell fragments, they contain many structures that are critical to stop bleeding.  They contain proteins on their surface that allow them to stick to breaks in the blood vessel wall and also to stick to each other.  They contain granules that can secrete other proteins required for creating a firm plug to seal blood vessel breaks</a:t>
            </a:r>
            <a:r>
              <a:rPr lang="en-US" dirty="0" smtClean="0"/>
              <a:t>. </a:t>
            </a:r>
            <a:endParaRPr lang="en-US" dirty="0"/>
          </a:p>
          <a:p>
            <a:pPr marL="0" indent="0" algn="l" rtl="0">
              <a:buNone/>
            </a:pPr>
            <a:endParaRPr lang="en-US" dirty="0"/>
          </a:p>
          <a:p>
            <a:pPr marL="0" indent="0" algn="l" rtl="0">
              <a:buNone/>
            </a:pPr>
            <a:r>
              <a:rPr lang="en-US" dirty="0" smtClean="0"/>
              <a:t>When </a:t>
            </a:r>
            <a:r>
              <a:rPr lang="en-US" dirty="0"/>
              <a:t>platelets are stimulated by a break in the blood vessel wall they change </a:t>
            </a:r>
            <a:r>
              <a:rPr lang="en-US" dirty="0" smtClean="0"/>
              <a:t>shape. They </a:t>
            </a:r>
            <a:r>
              <a:rPr lang="en-US" dirty="0"/>
              <a:t>become round and extend long </a:t>
            </a:r>
            <a:r>
              <a:rPr lang="en-US" dirty="0" smtClean="0"/>
              <a:t>filaments to </a:t>
            </a:r>
            <a:r>
              <a:rPr lang="en-US" dirty="0"/>
              <a:t>make contact with the broken blood vessel wall or with other platelets.  With these long filaments, platelets then form a plug to seal the broken blood vessel. </a:t>
            </a:r>
            <a:endParaRPr lang="ar-IQ" dirty="0"/>
          </a:p>
        </p:txBody>
      </p:sp>
    </p:spTree>
    <p:extLst>
      <p:ext uri="{BB962C8B-B14F-4D97-AF65-F5344CB8AC3E}">
        <p14:creationId xmlns:p14="http://schemas.microsoft.com/office/powerpoint/2010/main" val="1311668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6233374"/>
          </a:xfrm>
        </p:spPr>
        <p:txBody>
          <a:bodyPr>
            <a:normAutofit lnSpcReduction="10000"/>
          </a:bodyPr>
          <a:lstStyle/>
          <a:p>
            <a:pPr marL="0" indent="0" algn="l" rtl="0">
              <a:buNone/>
            </a:pPr>
            <a:r>
              <a:rPr lang="en-US" sz="3200" b="1" dirty="0" smtClean="0">
                <a:solidFill>
                  <a:srgbClr val="FF0000"/>
                </a:solidFill>
              </a:rPr>
              <a:t>Lymphocytes</a:t>
            </a:r>
          </a:p>
          <a:p>
            <a:pPr marL="0" indent="0" algn="l" rtl="0">
              <a:buNone/>
            </a:pPr>
            <a:endParaRPr lang="en-US" dirty="0" smtClean="0"/>
          </a:p>
          <a:p>
            <a:pPr marL="0" indent="0" algn="l" rtl="0">
              <a:buNone/>
            </a:pPr>
            <a:r>
              <a:rPr lang="en-US" dirty="0" smtClean="0"/>
              <a:t>A </a:t>
            </a:r>
            <a:r>
              <a:rPr lang="en-US" dirty="0"/>
              <a:t>lymphocyte is a type of white blood cell in </a:t>
            </a:r>
            <a:r>
              <a:rPr lang="en-US" dirty="0" smtClean="0"/>
              <a:t>the </a:t>
            </a:r>
          </a:p>
          <a:p>
            <a:pPr marL="0" indent="0" algn="l" rtl="0">
              <a:buNone/>
            </a:pPr>
            <a:r>
              <a:rPr lang="en-US" dirty="0" smtClean="0"/>
              <a:t>immune </a:t>
            </a:r>
            <a:r>
              <a:rPr lang="en-US" dirty="0"/>
              <a:t>system</a:t>
            </a:r>
            <a:r>
              <a:rPr lang="en-US" dirty="0" smtClean="0"/>
              <a:t>. They include:</a:t>
            </a:r>
          </a:p>
          <a:p>
            <a:pPr marL="0" indent="0" algn="l" rtl="0">
              <a:buNone/>
            </a:pPr>
            <a:r>
              <a:rPr lang="en-US" b="1" dirty="0" smtClean="0"/>
              <a:t>natural </a:t>
            </a:r>
            <a:r>
              <a:rPr lang="en-US" b="1" dirty="0"/>
              <a:t>killer cells </a:t>
            </a:r>
            <a:r>
              <a:rPr lang="en-US" dirty="0"/>
              <a:t>(which function in cell-mediated, </a:t>
            </a:r>
            <a:endParaRPr lang="en-US" dirty="0" smtClean="0"/>
          </a:p>
          <a:p>
            <a:pPr marL="0" indent="0" algn="l" rtl="0">
              <a:buNone/>
            </a:pPr>
            <a:r>
              <a:rPr lang="en-US" dirty="0" smtClean="0"/>
              <a:t>cytotoxic </a:t>
            </a:r>
            <a:r>
              <a:rPr lang="en-US" dirty="0"/>
              <a:t>innate immunity), </a:t>
            </a:r>
            <a:endParaRPr lang="en-US" dirty="0" smtClean="0"/>
          </a:p>
          <a:p>
            <a:pPr marL="0" indent="0" algn="l" rtl="0">
              <a:buNone/>
            </a:pPr>
            <a:r>
              <a:rPr lang="en-US" b="1" dirty="0" smtClean="0"/>
              <a:t>T </a:t>
            </a:r>
            <a:r>
              <a:rPr lang="en-US" b="1" dirty="0"/>
              <a:t>cells </a:t>
            </a:r>
            <a:r>
              <a:rPr lang="en-US" dirty="0"/>
              <a:t>(for cell-mediated, cytotoxic adaptive immunity), </a:t>
            </a:r>
            <a:endParaRPr lang="en-US" dirty="0" smtClean="0"/>
          </a:p>
          <a:p>
            <a:pPr marL="0" indent="0" algn="l" rtl="0">
              <a:buNone/>
            </a:pPr>
            <a:r>
              <a:rPr lang="en-US" dirty="0" smtClean="0"/>
              <a:t>and </a:t>
            </a:r>
            <a:r>
              <a:rPr lang="en-US" b="1" dirty="0"/>
              <a:t>B cells </a:t>
            </a:r>
            <a:r>
              <a:rPr lang="en-US" dirty="0"/>
              <a:t>(for humoral, antibody-driven adaptive immunity</a:t>
            </a:r>
            <a:r>
              <a:rPr lang="en-US" dirty="0" smtClean="0"/>
              <a:t>).</a:t>
            </a:r>
          </a:p>
          <a:p>
            <a:pPr marL="0" indent="0" algn="l" rtl="0">
              <a:buNone/>
            </a:pPr>
            <a:r>
              <a:rPr lang="en-US" dirty="0" smtClean="0"/>
              <a:t>They </a:t>
            </a:r>
            <a:r>
              <a:rPr lang="en-US" dirty="0"/>
              <a:t>are the main type of cell found in lymph, which prompted the name "</a:t>
            </a:r>
            <a:r>
              <a:rPr lang="en-US" dirty="0" smtClean="0"/>
              <a:t>lymphocyte".</a:t>
            </a:r>
          </a:p>
          <a:p>
            <a:pPr marL="0" indent="0" algn="l" rtl="0">
              <a:buNone/>
            </a:pPr>
            <a:r>
              <a:rPr lang="en-US" dirty="0" smtClean="0"/>
              <a:t>Lymphocytes </a:t>
            </a:r>
            <a:r>
              <a:rPr lang="en-US" dirty="0"/>
              <a:t>make up between 18% and 42% of circulating leukocytes</a:t>
            </a:r>
            <a:r>
              <a:rPr lang="en-US" dirty="0" smtClean="0"/>
              <a:t>.</a:t>
            </a:r>
          </a:p>
          <a:p>
            <a:pPr marL="0" indent="0" algn="l" rtl="0">
              <a:buNone/>
            </a:pPr>
            <a:r>
              <a:rPr lang="en-US" dirty="0" smtClean="0"/>
              <a:t>Lymphocytes </a:t>
            </a:r>
            <a:r>
              <a:rPr lang="en-US" dirty="0"/>
              <a:t>are indistinguishable under the </a:t>
            </a:r>
            <a:r>
              <a:rPr lang="en-US" dirty="0" smtClean="0"/>
              <a:t>microscope, but by </a:t>
            </a:r>
            <a:r>
              <a:rPr lang="en-US" dirty="0" err="1" smtClean="0"/>
              <a:t>immunophenotyping</a:t>
            </a:r>
            <a:r>
              <a:rPr lang="en-US" dirty="0" smtClean="0"/>
              <a:t>.</a:t>
            </a:r>
            <a:endParaRPr lang="ar-IQ" dirty="0"/>
          </a:p>
        </p:txBody>
      </p:sp>
      <p:pic>
        <p:nvPicPr>
          <p:cNvPr id="4" name="Picture 3"/>
          <p:cNvPicPr>
            <a:picLocks noChangeAspect="1"/>
          </p:cNvPicPr>
          <p:nvPr/>
        </p:nvPicPr>
        <p:blipFill>
          <a:blip r:embed="rId2"/>
          <a:stretch>
            <a:fillRect/>
          </a:stretch>
        </p:blipFill>
        <p:spPr>
          <a:xfrm>
            <a:off x="8783393" y="0"/>
            <a:ext cx="3408608" cy="2846231"/>
          </a:xfrm>
          <a:prstGeom prst="rect">
            <a:avLst/>
          </a:prstGeom>
        </p:spPr>
      </p:pic>
    </p:spTree>
    <p:extLst>
      <p:ext uri="{BB962C8B-B14F-4D97-AF65-F5344CB8AC3E}">
        <p14:creationId xmlns:p14="http://schemas.microsoft.com/office/powerpoint/2010/main" val="1108439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5950040"/>
          </a:xfrm>
        </p:spPr>
        <p:txBody>
          <a:bodyPr>
            <a:normAutofit/>
          </a:bodyPr>
          <a:lstStyle/>
          <a:p>
            <a:pPr marL="0" indent="0" algn="l" rtl="0">
              <a:buNone/>
            </a:pPr>
            <a:r>
              <a:rPr lang="en-US" b="1" dirty="0" smtClean="0">
                <a:solidFill>
                  <a:srgbClr val="FF0000"/>
                </a:solidFill>
              </a:rPr>
              <a:t>Functions</a:t>
            </a:r>
          </a:p>
          <a:p>
            <a:pPr marL="0" indent="0" algn="l" rtl="0">
              <a:buNone/>
            </a:pPr>
            <a:endParaRPr lang="en-US" b="1" dirty="0" smtClean="0"/>
          </a:p>
          <a:p>
            <a:pPr marL="0" indent="0" algn="l" rtl="0">
              <a:buNone/>
            </a:pPr>
            <a:r>
              <a:rPr lang="en-US" b="1" dirty="0" smtClean="0"/>
              <a:t>T </a:t>
            </a:r>
            <a:r>
              <a:rPr lang="en-US" b="1" dirty="0"/>
              <a:t>cells (thymus cells) </a:t>
            </a:r>
            <a:r>
              <a:rPr lang="en-US" dirty="0"/>
              <a:t>and </a:t>
            </a:r>
            <a:r>
              <a:rPr lang="en-US" b="1" dirty="0"/>
              <a:t>B cells (bone </a:t>
            </a:r>
            <a:r>
              <a:rPr lang="en-US" b="1" dirty="0" smtClean="0"/>
              <a:t>marrow cells) </a:t>
            </a:r>
            <a:r>
              <a:rPr lang="en-US" dirty="0"/>
              <a:t>are the major cellular components of the adaptive immune response. T cells are involved in </a:t>
            </a:r>
            <a:r>
              <a:rPr lang="en-US" b="1" dirty="0"/>
              <a:t>cell-mediated immunity</a:t>
            </a:r>
            <a:r>
              <a:rPr lang="en-US" dirty="0"/>
              <a:t>, whereas B cells are primarily responsible for </a:t>
            </a:r>
            <a:r>
              <a:rPr lang="en-US" b="1" dirty="0"/>
              <a:t>humoral immunity </a:t>
            </a:r>
            <a:r>
              <a:rPr lang="en-US" dirty="0"/>
              <a:t>(relating to antibodies). </a:t>
            </a:r>
            <a:endParaRPr lang="en-US" dirty="0" smtClean="0"/>
          </a:p>
          <a:p>
            <a:pPr marL="0" indent="0" algn="l" rtl="0">
              <a:buNone/>
            </a:pPr>
            <a:r>
              <a:rPr lang="en-US" dirty="0" smtClean="0"/>
              <a:t>The </a:t>
            </a:r>
            <a:r>
              <a:rPr lang="en-US" dirty="0"/>
              <a:t>function of T cells and B cells is to recognize specific "non-self" antigens, during a process known as antigen presentation. Once they have identified an invader, the cells generate specific responses </a:t>
            </a:r>
            <a:r>
              <a:rPr lang="en-US" dirty="0" smtClean="0"/>
              <a:t>to </a:t>
            </a:r>
            <a:r>
              <a:rPr lang="en-US" dirty="0"/>
              <a:t>eliminate specific pathogens or pathogen-infected cells. B cells respond to pathogens by producing large quantities of </a:t>
            </a:r>
            <a:r>
              <a:rPr lang="en-US" dirty="0" smtClean="0"/>
              <a:t>antibodies (after maturation into </a:t>
            </a:r>
            <a:r>
              <a:rPr lang="en-US" b="1" dirty="0" smtClean="0"/>
              <a:t>plasma cells</a:t>
            </a:r>
            <a:r>
              <a:rPr lang="en-US" dirty="0" smtClean="0"/>
              <a:t>) </a:t>
            </a:r>
            <a:r>
              <a:rPr lang="en-US" dirty="0"/>
              <a:t>which then neutralize foreign objects like bacteria and viruses. </a:t>
            </a:r>
            <a:endParaRPr lang="en-US" dirty="0" smtClean="0"/>
          </a:p>
        </p:txBody>
      </p:sp>
    </p:spTree>
    <p:extLst>
      <p:ext uri="{BB962C8B-B14F-4D97-AF65-F5344CB8AC3E}">
        <p14:creationId xmlns:p14="http://schemas.microsoft.com/office/powerpoint/2010/main" val="702402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0"/>
            <a:ext cx="10515600" cy="5610293"/>
          </a:xfrm>
        </p:spPr>
        <p:txBody>
          <a:bodyPr/>
          <a:lstStyle/>
          <a:p>
            <a:pPr marL="0" indent="0" algn="l" rtl="0">
              <a:buNone/>
            </a:pPr>
            <a:r>
              <a:rPr lang="en-US" dirty="0" smtClean="0"/>
              <a:t>      In </a:t>
            </a:r>
            <a:r>
              <a:rPr lang="en-US" dirty="0"/>
              <a:t>response to pathogens some T cells, called </a:t>
            </a:r>
            <a:r>
              <a:rPr lang="en-US" b="1" dirty="0"/>
              <a:t>T helper cells</a:t>
            </a:r>
            <a:r>
              <a:rPr lang="en-US" dirty="0"/>
              <a:t>, produce cytokines that direct the immune response, while other T cells, called </a:t>
            </a:r>
            <a:r>
              <a:rPr lang="en-US" b="1" dirty="0"/>
              <a:t>cytotoxic T cells</a:t>
            </a:r>
            <a:r>
              <a:rPr lang="en-US" dirty="0"/>
              <a:t>, produce toxic granules that contain powerful enzymes which induce the death of pathogen-infected cells. </a:t>
            </a:r>
          </a:p>
          <a:p>
            <a:pPr marL="0" indent="0" algn="l" rtl="0">
              <a:buNone/>
            </a:pPr>
            <a:endParaRPr lang="en-US" dirty="0" smtClean="0"/>
          </a:p>
          <a:p>
            <a:pPr marL="0" indent="0" algn="l" rtl="0">
              <a:buNone/>
            </a:pPr>
            <a:endParaRPr lang="en-US" dirty="0"/>
          </a:p>
          <a:p>
            <a:pPr marL="0" indent="0" algn="l" rtl="0">
              <a:buNone/>
            </a:pPr>
            <a:r>
              <a:rPr lang="en-US" dirty="0" smtClean="0"/>
              <a:t>      Following </a:t>
            </a:r>
            <a:r>
              <a:rPr lang="en-US" dirty="0"/>
              <a:t>activation, B cells and T cells leave a lasting legacy of the antigens they have encountered, in the form of </a:t>
            </a:r>
            <a:r>
              <a:rPr lang="en-US" b="1" dirty="0"/>
              <a:t>memory cells</a:t>
            </a:r>
            <a:r>
              <a:rPr lang="en-US" dirty="0"/>
              <a:t>. Throughout the lifetime of an animal, these memory cells will "remember" each specific pathogen encountered, and are able to mount a strong and rapid response if the same pathogen is detected again; this is known as </a:t>
            </a:r>
            <a:r>
              <a:rPr lang="en-US" b="1" dirty="0"/>
              <a:t>acquired immunity</a:t>
            </a:r>
            <a:r>
              <a:rPr lang="en-US" dirty="0"/>
              <a:t>.</a:t>
            </a:r>
          </a:p>
          <a:p>
            <a:pPr marL="0" indent="0" algn="l" rtl="0">
              <a:buNone/>
            </a:pPr>
            <a:endParaRPr lang="ar-IQ" dirty="0"/>
          </a:p>
        </p:txBody>
      </p:sp>
    </p:spTree>
    <p:extLst>
      <p:ext uri="{BB962C8B-B14F-4D97-AF65-F5344CB8AC3E}">
        <p14:creationId xmlns:p14="http://schemas.microsoft.com/office/powerpoint/2010/main" val="3657569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3"/>
            <a:ext cx="10515600" cy="6143222"/>
          </a:xfrm>
        </p:spPr>
        <p:txBody>
          <a:bodyPr>
            <a:normAutofit lnSpcReduction="10000"/>
          </a:bodyPr>
          <a:lstStyle/>
          <a:p>
            <a:pPr marL="0" indent="0" algn="l" rtl="0">
              <a:buNone/>
            </a:pPr>
            <a:r>
              <a:rPr lang="en-US" b="1" dirty="0" smtClean="0">
                <a:solidFill>
                  <a:srgbClr val="FF0000"/>
                </a:solidFill>
              </a:rPr>
              <a:t>Lymphocytopoiesis</a:t>
            </a:r>
            <a:endParaRPr lang="en-US" b="1" dirty="0">
              <a:solidFill>
                <a:srgbClr val="FF0000"/>
              </a:solidFill>
            </a:endParaRPr>
          </a:p>
          <a:p>
            <a:pPr marL="0" indent="0" algn="l" rtl="0">
              <a:buNone/>
            </a:pPr>
            <a:r>
              <a:rPr lang="en-US" dirty="0"/>
              <a:t>The multipotential stem cell CFU-Ly divides in </a:t>
            </a:r>
            <a:r>
              <a:rPr lang="en-US" dirty="0" smtClean="0"/>
              <a:t>the bone </a:t>
            </a:r>
            <a:r>
              <a:rPr lang="en-US" dirty="0"/>
              <a:t>marrow to form the </a:t>
            </a:r>
            <a:r>
              <a:rPr lang="en-US" dirty="0" smtClean="0"/>
              <a:t>three </a:t>
            </a:r>
            <a:r>
              <a:rPr lang="en-US" dirty="0"/>
              <a:t>unipotential </a:t>
            </a:r>
            <a:r>
              <a:rPr lang="en-US" dirty="0" smtClean="0"/>
              <a:t>progenitor cells</a:t>
            </a:r>
            <a:r>
              <a:rPr lang="en-US" dirty="0"/>
              <a:t>, CFU-</a:t>
            </a:r>
            <a:r>
              <a:rPr lang="en-US" dirty="0" err="1"/>
              <a:t>LyB</a:t>
            </a:r>
            <a:r>
              <a:rPr lang="en-US" dirty="0"/>
              <a:t>, CFU-</a:t>
            </a:r>
            <a:r>
              <a:rPr lang="en-US" dirty="0" err="1"/>
              <a:t>LyT</a:t>
            </a:r>
            <a:r>
              <a:rPr lang="en-US" dirty="0"/>
              <a:t>, </a:t>
            </a:r>
            <a:r>
              <a:rPr lang="en-US" dirty="0" smtClean="0"/>
              <a:t>and </a:t>
            </a:r>
            <a:r>
              <a:rPr lang="en-US" dirty="0"/>
              <a:t>CFU-NK </a:t>
            </a:r>
            <a:r>
              <a:rPr lang="en-US" dirty="0" smtClean="0"/>
              <a:t>cells.</a:t>
            </a:r>
            <a:endParaRPr lang="en-US" dirty="0"/>
          </a:p>
          <a:p>
            <a:pPr marL="0" indent="0" algn="l" rtl="0">
              <a:buNone/>
            </a:pPr>
            <a:r>
              <a:rPr lang="en-US" b="1" dirty="0"/>
              <a:t>CFU-</a:t>
            </a:r>
            <a:r>
              <a:rPr lang="en-US" b="1" dirty="0" err="1"/>
              <a:t>LyB</a:t>
            </a:r>
            <a:r>
              <a:rPr lang="en-US" dirty="0"/>
              <a:t> divides </a:t>
            </a:r>
            <a:r>
              <a:rPr lang="en-US" dirty="0" smtClean="0"/>
              <a:t>several times</a:t>
            </a:r>
            <a:r>
              <a:rPr lang="en-US" dirty="0"/>
              <a:t>, giving rise to immunocompetent B </a:t>
            </a:r>
            <a:r>
              <a:rPr lang="en-US" dirty="0" smtClean="0"/>
              <a:t>lymphocytes expressing </a:t>
            </a:r>
            <a:r>
              <a:rPr lang="en-US" dirty="0"/>
              <a:t>specific surface markers, like </a:t>
            </a:r>
            <a:r>
              <a:rPr lang="en-US" b="1" dirty="0">
                <a:solidFill>
                  <a:srgbClr val="FF0000"/>
                </a:solidFill>
              </a:rPr>
              <a:t>CD19</a:t>
            </a:r>
            <a:r>
              <a:rPr lang="en-US" dirty="0"/>
              <a:t> and </a:t>
            </a:r>
            <a:r>
              <a:rPr lang="en-US" b="1" dirty="0">
                <a:solidFill>
                  <a:srgbClr val="FF0000"/>
                </a:solidFill>
              </a:rPr>
              <a:t>CD20</a:t>
            </a:r>
            <a:r>
              <a:rPr lang="en-US" dirty="0"/>
              <a:t>. The process of B cell maturation is </a:t>
            </a:r>
            <a:r>
              <a:rPr lang="en-US" dirty="0" smtClean="0"/>
              <a:t>partially controlled </a:t>
            </a:r>
            <a:r>
              <a:rPr lang="en-US" dirty="0"/>
              <a:t>by IL-7 and Pax5 transcription factor</a:t>
            </a:r>
            <a:r>
              <a:rPr lang="en-US" dirty="0" smtClean="0"/>
              <a:t>.</a:t>
            </a:r>
          </a:p>
          <a:p>
            <a:pPr marL="0" indent="0" algn="l" rtl="0">
              <a:buNone/>
            </a:pPr>
            <a:r>
              <a:rPr lang="en-US" b="1" dirty="0"/>
              <a:t>CFU-</a:t>
            </a:r>
            <a:r>
              <a:rPr lang="en-US" b="1" dirty="0" err="1"/>
              <a:t>LyT</a:t>
            </a:r>
            <a:r>
              <a:rPr lang="en-US" dirty="0"/>
              <a:t> cells undergo mitosis, forming </a:t>
            </a:r>
            <a:r>
              <a:rPr lang="en-US" dirty="0" err="1" smtClean="0"/>
              <a:t>immunoincompetent</a:t>
            </a:r>
            <a:r>
              <a:rPr lang="en-US" dirty="0" smtClean="0"/>
              <a:t> T </a:t>
            </a:r>
            <a:r>
              <a:rPr lang="en-US" dirty="0"/>
              <a:t>cells, which travel to the cortex of </a:t>
            </a:r>
            <a:r>
              <a:rPr lang="en-US" dirty="0" smtClean="0"/>
              <a:t>the thymus</a:t>
            </a:r>
            <a:r>
              <a:rPr lang="en-US" dirty="0"/>
              <a:t>, where they proliferate, mature, and begin </a:t>
            </a:r>
            <a:r>
              <a:rPr lang="en-US" dirty="0" smtClean="0"/>
              <a:t>to express specific cell </a:t>
            </a:r>
            <a:r>
              <a:rPr lang="en-US" dirty="0"/>
              <a:t>surface markers, like </a:t>
            </a:r>
            <a:r>
              <a:rPr lang="en-US" b="1" dirty="0">
                <a:solidFill>
                  <a:srgbClr val="FF0000"/>
                </a:solidFill>
              </a:rPr>
              <a:t>CD3</a:t>
            </a:r>
            <a:r>
              <a:rPr lang="en-US" dirty="0"/>
              <a:t>. The process of T cell maturation is partially </a:t>
            </a:r>
            <a:r>
              <a:rPr lang="en-US" dirty="0" smtClean="0"/>
              <a:t>controlled by </a:t>
            </a:r>
            <a:r>
              <a:rPr lang="en-US" dirty="0"/>
              <a:t>IL-7 and GATA3 transcription factor</a:t>
            </a:r>
            <a:r>
              <a:rPr lang="en-US" dirty="0" smtClean="0"/>
              <a:t>.</a:t>
            </a:r>
          </a:p>
          <a:p>
            <a:pPr marL="0" indent="0" algn="l" rtl="0">
              <a:buNone/>
            </a:pPr>
            <a:r>
              <a:rPr lang="en-US" b="1" dirty="0" smtClean="0"/>
              <a:t>CFU-NK </a:t>
            </a:r>
            <a:r>
              <a:rPr lang="en-US" b="1" dirty="0"/>
              <a:t>cells </a:t>
            </a:r>
            <a:r>
              <a:rPr lang="en-US" dirty="0"/>
              <a:t>also migrate to </a:t>
            </a:r>
            <a:r>
              <a:rPr lang="en-US" dirty="0" smtClean="0"/>
              <a:t>a specific region in the bone </a:t>
            </a:r>
            <a:r>
              <a:rPr lang="en-US" dirty="0"/>
              <a:t>marrow where they will become </a:t>
            </a:r>
            <a:r>
              <a:rPr lang="en-US" dirty="0" smtClean="0"/>
              <a:t>immunocompetent. The </a:t>
            </a:r>
            <a:r>
              <a:rPr lang="en-US" dirty="0"/>
              <a:t>process of NK cell maturation is </a:t>
            </a:r>
            <a:r>
              <a:rPr lang="en-US" dirty="0" smtClean="0"/>
              <a:t>partially controlled </a:t>
            </a:r>
            <a:r>
              <a:rPr lang="en-US" dirty="0"/>
              <a:t>by IL-12 and IL-15.</a:t>
            </a:r>
            <a:endParaRPr lang="ar-IQ" dirty="0"/>
          </a:p>
        </p:txBody>
      </p:sp>
    </p:spTree>
    <p:extLst>
      <p:ext uri="{BB962C8B-B14F-4D97-AF65-F5344CB8AC3E}">
        <p14:creationId xmlns:p14="http://schemas.microsoft.com/office/powerpoint/2010/main" val="1084887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695459" y="0"/>
            <a:ext cx="10658341" cy="7688687"/>
          </a:xfrm>
          <a:prstGeom prst="rect">
            <a:avLst/>
          </a:prstGeom>
        </p:spPr>
      </p:pic>
    </p:spTree>
    <p:extLst>
      <p:ext uri="{BB962C8B-B14F-4D97-AF65-F5344CB8AC3E}">
        <p14:creationId xmlns:p14="http://schemas.microsoft.com/office/powerpoint/2010/main" val="674240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29555" y="141668"/>
            <a:ext cx="9465972" cy="6619740"/>
          </a:xfrm>
          <a:prstGeom prst="rect">
            <a:avLst/>
          </a:prstGeom>
        </p:spPr>
      </p:pic>
    </p:spTree>
    <p:extLst>
      <p:ext uri="{BB962C8B-B14F-4D97-AF65-F5344CB8AC3E}">
        <p14:creationId xmlns:p14="http://schemas.microsoft.com/office/powerpoint/2010/main" val="3521553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6104586"/>
          </a:xfrm>
        </p:spPr>
        <p:txBody>
          <a:bodyPr/>
          <a:lstStyle/>
          <a:p>
            <a:pPr marL="0" indent="0" algn="l" rtl="0">
              <a:buNone/>
            </a:pPr>
            <a:r>
              <a:rPr lang="en-US" sz="3200" b="1" dirty="0" smtClean="0">
                <a:solidFill>
                  <a:srgbClr val="FF0000"/>
                </a:solidFill>
              </a:rPr>
              <a:t>Yellow bone marrow</a:t>
            </a:r>
          </a:p>
          <a:p>
            <a:pPr marL="0" indent="0" algn="l" rtl="0">
              <a:buNone/>
            </a:pPr>
            <a:endParaRPr lang="en-US" dirty="0" smtClean="0"/>
          </a:p>
          <a:p>
            <a:pPr marL="0" indent="0" algn="l" rtl="0">
              <a:buNone/>
            </a:pPr>
            <a:r>
              <a:rPr lang="en-US" dirty="0" smtClean="0"/>
              <a:t>Depending on the age and hematological demand of an individual, the reticular cells become swollen as a result of increased lipid uptake. Subsequently, yellow marrow is formed. It contains mainly supportive connective tissue that provides scaffolding for the neurovascular structures that traverse the cavitation. </a:t>
            </a:r>
          </a:p>
          <a:p>
            <a:pPr marL="0" indent="0" algn="l" rtl="0">
              <a:buNone/>
            </a:pPr>
            <a:endParaRPr lang="en-US" dirty="0" smtClean="0"/>
          </a:p>
          <a:p>
            <a:pPr marL="0" indent="0" algn="l" rtl="0">
              <a:buNone/>
            </a:pPr>
            <a:r>
              <a:rPr lang="en-US" dirty="0" smtClean="0"/>
              <a:t>There are also numerous adipocytes in addition to very few dormant hemopoietic clusters. These latent hemopoietic centers can be reactivated in the event of an increase demand for red blood cells.</a:t>
            </a:r>
            <a:endParaRPr lang="ar-IQ" dirty="0"/>
          </a:p>
        </p:txBody>
      </p:sp>
    </p:spTree>
    <p:extLst>
      <p:ext uri="{BB962C8B-B14F-4D97-AF65-F5344CB8AC3E}">
        <p14:creationId xmlns:p14="http://schemas.microsoft.com/office/powerpoint/2010/main" val="363391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64407" y="193183"/>
            <a:ext cx="8590208" cy="6503831"/>
          </a:xfrm>
          <a:prstGeom prst="rect">
            <a:avLst/>
          </a:prstGeom>
        </p:spPr>
      </p:pic>
    </p:spTree>
    <p:extLst>
      <p:ext uri="{BB962C8B-B14F-4D97-AF65-F5344CB8AC3E}">
        <p14:creationId xmlns:p14="http://schemas.microsoft.com/office/powerpoint/2010/main" val="330344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6117465"/>
          </a:xfrm>
        </p:spPr>
        <p:txBody>
          <a:bodyPr>
            <a:normAutofit/>
          </a:bodyPr>
          <a:lstStyle/>
          <a:p>
            <a:pPr marL="0" indent="0" algn="l" rtl="0">
              <a:buNone/>
            </a:pPr>
            <a:r>
              <a:rPr lang="en-US" sz="3200" b="1" dirty="0" smtClean="0">
                <a:solidFill>
                  <a:srgbClr val="FF0000"/>
                </a:solidFill>
              </a:rPr>
              <a:t>Blood supply</a:t>
            </a:r>
          </a:p>
          <a:p>
            <a:pPr marL="0" indent="0" algn="l" rtl="0">
              <a:buNone/>
            </a:pPr>
            <a:endParaRPr lang="en-US" dirty="0" smtClean="0"/>
          </a:p>
          <a:p>
            <a:pPr marL="0" indent="0" algn="l" rtl="0">
              <a:buNone/>
            </a:pPr>
            <a:r>
              <a:rPr lang="en-US" dirty="0" smtClean="0"/>
              <a:t>The bone marrow is perfused by the same arteries that provide nutrients to the surrounding bone. A nutrient artery and two nutrient veins travel through nutrient canals to enter the bone marrow. The nutrient artery bifurcates after entering the marrow; each artery travels along the long axis of the bone in opposite directions. </a:t>
            </a:r>
          </a:p>
          <a:p>
            <a:pPr marL="0" indent="0" algn="l" rtl="0">
              <a:buNone/>
            </a:pPr>
            <a:r>
              <a:rPr lang="en-US" dirty="0" smtClean="0"/>
              <a:t>The artery subsequently branches out to supply the bony cortex. However, some of these thin-walled arterioles and their subsequent capillaries anastomose with venous sinus plexuses. The plexuses are tributaries to the collecting venules, which also drain to the central longitudinal vein. The central longitudinal vein then returns newly formed blood cells from the marrow pool to the systemic circulation.</a:t>
            </a:r>
            <a:endParaRPr lang="ar-IQ" dirty="0"/>
          </a:p>
        </p:txBody>
      </p:sp>
    </p:spTree>
    <p:extLst>
      <p:ext uri="{BB962C8B-B14F-4D97-AF65-F5344CB8AC3E}">
        <p14:creationId xmlns:p14="http://schemas.microsoft.com/office/powerpoint/2010/main" val="226775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2"/>
            <a:ext cx="10515600" cy="6001555"/>
          </a:xfrm>
        </p:spPr>
        <p:txBody>
          <a:bodyPr/>
          <a:lstStyle/>
          <a:p>
            <a:pPr marL="0" indent="0" algn="l" rtl="0">
              <a:buNone/>
            </a:pPr>
            <a:r>
              <a:rPr lang="en-US" sz="3600" b="1" dirty="0" smtClean="0">
                <a:solidFill>
                  <a:srgbClr val="FF0000"/>
                </a:solidFill>
              </a:rPr>
              <a:t>Innervation</a:t>
            </a:r>
          </a:p>
          <a:p>
            <a:pPr marL="0" indent="0" algn="l" rtl="0">
              <a:buNone/>
            </a:pPr>
            <a:endParaRPr lang="en-US" dirty="0" smtClean="0"/>
          </a:p>
          <a:p>
            <a:pPr marL="0" indent="0" algn="l" rtl="0">
              <a:buNone/>
            </a:pPr>
            <a:r>
              <a:rPr lang="en-US" dirty="0" smtClean="0"/>
              <a:t>The nutrient canals – as well as both epiphyseal and metaphyseal foramina – also carry both unmyelinated and myelinated nerve fibers to the bone; and by extension, the marrow. </a:t>
            </a:r>
          </a:p>
          <a:p>
            <a:pPr marL="0" indent="0" algn="l" rtl="0">
              <a:buNone/>
            </a:pPr>
            <a:r>
              <a:rPr lang="en-US" dirty="0" smtClean="0"/>
              <a:t>Some of these fibers serve as vasa nervosa – small arteries that provide blood supply to peripheral nerves – as well as the hemopoietic tissue of the marrow.</a:t>
            </a:r>
            <a:endParaRPr lang="ar-IQ" dirty="0"/>
          </a:p>
        </p:txBody>
      </p:sp>
    </p:spTree>
    <p:extLst>
      <p:ext uri="{BB962C8B-B14F-4D97-AF65-F5344CB8AC3E}">
        <p14:creationId xmlns:p14="http://schemas.microsoft.com/office/powerpoint/2010/main" val="412782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6078828"/>
          </a:xfrm>
        </p:spPr>
        <p:txBody>
          <a:bodyPr/>
          <a:lstStyle/>
          <a:p>
            <a:pPr marL="0" indent="0" algn="l" rtl="0">
              <a:buNone/>
            </a:pPr>
            <a:r>
              <a:rPr lang="en-US" sz="3200" b="1" dirty="0" smtClean="0">
                <a:solidFill>
                  <a:srgbClr val="FF0000"/>
                </a:solidFill>
              </a:rPr>
              <a:t>Cell types</a:t>
            </a:r>
          </a:p>
          <a:p>
            <a:pPr marL="0" indent="0" algn="l" rtl="0">
              <a:buNone/>
            </a:pPr>
            <a:endParaRPr lang="en-US" dirty="0" smtClean="0"/>
          </a:p>
          <a:p>
            <a:pPr marL="0" indent="0" algn="l" rtl="0">
              <a:buNone/>
            </a:pPr>
            <a:r>
              <a:rPr lang="en-US" dirty="0" smtClean="0"/>
              <a:t>Histological analysis of the bone marrow will reveal an abundance of progenitor cells and their derivatives at different stages of development. </a:t>
            </a:r>
          </a:p>
          <a:p>
            <a:pPr marL="0" indent="0" algn="l" rtl="0">
              <a:buNone/>
            </a:pPr>
            <a:r>
              <a:rPr lang="en-US" dirty="0" smtClean="0"/>
              <a:t>Typically, the progenitor cells are larger than their end products. The suffix “-blast” is often used to denote that the cell line being referenced are the stem cells for that series (i.e. erythroblasts are the precursor cells for red blood cells [erythrocytes]).</a:t>
            </a:r>
            <a:endParaRPr lang="ar-IQ" dirty="0"/>
          </a:p>
        </p:txBody>
      </p:sp>
    </p:spTree>
    <p:extLst>
      <p:ext uri="{BB962C8B-B14F-4D97-AF65-F5344CB8AC3E}">
        <p14:creationId xmlns:p14="http://schemas.microsoft.com/office/powerpoint/2010/main" val="1227582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3236</Words>
  <Application>Microsoft Office PowerPoint</Application>
  <PresentationFormat>Widescreen</PresentationFormat>
  <Paragraphs>200</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Office Theme</vt:lpstr>
      <vt:lpstr>Bone marrow and hemopoiesis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marrow and hematopoiesis</dc:title>
  <dc:creator>DR.Ahmed Saker 2O11</dc:creator>
  <cp:lastModifiedBy>DR.Ahmed Saker 2O11</cp:lastModifiedBy>
  <cp:revision>65</cp:revision>
  <dcterms:created xsi:type="dcterms:W3CDTF">2020-12-24T18:08:48Z</dcterms:created>
  <dcterms:modified xsi:type="dcterms:W3CDTF">2020-12-28T15:46:26Z</dcterms:modified>
</cp:coreProperties>
</file>